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56" r:id="rId2"/>
    <p:sldId id="442" r:id="rId3"/>
    <p:sldId id="427" r:id="rId4"/>
    <p:sldId id="429" r:id="rId5"/>
    <p:sldId id="430" r:id="rId6"/>
    <p:sldId id="431" r:id="rId7"/>
    <p:sldId id="432" r:id="rId8"/>
    <p:sldId id="433" r:id="rId9"/>
    <p:sldId id="434" r:id="rId10"/>
    <p:sldId id="435" r:id="rId11"/>
    <p:sldId id="416" r:id="rId12"/>
    <p:sldId id="443" r:id="rId13"/>
    <p:sldId id="436" r:id="rId14"/>
    <p:sldId id="437" r:id="rId15"/>
    <p:sldId id="438" r:id="rId16"/>
    <p:sldId id="439" r:id="rId17"/>
    <p:sldId id="440" r:id="rId18"/>
    <p:sldId id="441" r:id="rId19"/>
    <p:sldId id="454" r:id="rId20"/>
    <p:sldId id="449" r:id="rId21"/>
    <p:sldId id="450" r:id="rId22"/>
    <p:sldId id="451" r:id="rId23"/>
    <p:sldId id="452" r:id="rId24"/>
    <p:sldId id="453" r:id="rId25"/>
    <p:sldId id="455" r:id="rId26"/>
  </p:sldIdLst>
  <p:sldSz cx="9144000" cy="5143500" type="screen16x9"/>
  <p:notesSz cx="7102475" cy="9388475"/>
  <p:embeddedFontLst>
    <p:embeddedFont>
      <p:font typeface="ＭＳ Ｐゴシック" panose="020B0600070205080204" pitchFamily="34" charset="-128"/>
      <p:regular r:id="rId28"/>
    </p:embeddedFont>
    <p:embeddedFont>
      <p:font typeface="Raleway" panose="020B0503030101060003" pitchFamily="34" charset="0"/>
      <p:regular r:id="rId29"/>
      <p:bold r:id="rId30"/>
      <p:italic r:id="rId31"/>
      <p:boldItalic r:id="rId32"/>
    </p:embeddedFont>
    <p:embeddedFont>
      <p:font typeface="ＭＳ Ｐゴシック" panose="020B0600070205080204" pitchFamily="34" charset="-128"/>
      <p:regular r:id="rId28"/>
    </p:embeddedFont>
    <p:embeddedFont>
      <p:font typeface="Verdana" panose="020B060403050404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71F96F-C1D2-449A-997E-52DF7C781BE6}">
  <a:tblStyle styleId="{F071F96F-C1D2-449A-997E-52DF7C781BE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6" autoAdjust="0"/>
    <p:restoredTop sz="94636" autoAdjust="0"/>
  </p:normalViewPr>
  <p:slideViewPr>
    <p:cSldViewPr snapToGrid="0">
      <p:cViewPr varScale="1">
        <p:scale>
          <a:sx n="104" d="100"/>
          <a:sy n="104" d="100"/>
        </p:scale>
        <p:origin x="82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760185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lIns="94229" tIns="47114" rIns="94229" bIns="47114"/>
          <a:lstStyle/>
          <a:p>
            <a:fld id="{8B92B463-D9A8-42BD-B7AB-DAE776E4EA1D}" type="slidenum">
              <a:rPr lang="en-US" altLang="en-US" smtClean="0"/>
              <a:pPr/>
              <a:t>11</a:t>
            </a:fld>
            <a:endParaRPr lang="en-US" altLang="en-US"/>
          </a:p>
        </p:txBody>
      </p:sp>
    </p:spTree>
    <p:extLst>
      <p:ext uri="{BB962C8B-B14F-4D97-AF65-F5344CB8AC3E}">
        <p14:creationId xmlns:p14="http://schemas.microsoft.com/office/powerpoint/2010/main" val="310872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defTabSz="942289">
              <a:buNone/>
              <a:defRPr/>
            </a:pPr>
            <a:endParaRPr lang="en-US" altLang="en-US" dirty="0">
              <a:solidFill>
                <a:schemeClr val="tx1"/>
              </a:solidFill>
            </a:endParaRPr>
          </a:p>
        </p:txBody>
      </p:sp>
    </p:spTree>
    <p:extLst>
      <p:ext uri="{BB962C8B-B14F-4D97-AF65-F5344CB8AC3E}">
        <p14:creationId xmlns:p14="http://schemas.microsoft.com/office/powerpoint/2010/main" val="391235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defTabSz="942289">
              <a:buNone/>
              <a:defRPr/>
            </a:pP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9597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4232079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014057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575021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616785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755859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1253554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774861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7600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274003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365156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274442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263715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289248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29" tIns="47114" rIns="94229" bIns="47114"/>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65610" indent="-294465">
              <a:spcBef>
                <a:spcPct val="30000"/>
              </a:spcBef>
              <a:defRPr sz="1200">
                <a:solidFill>
                  <a:schemeClr val="tx1"/>
                </a:solidFill>
                <a:latin typeface="Calibri" panose="020F0502020204030204" pitchFamily="34" charset="0"/>
                <a:ea typeface="MS PGothic" panose="020B0600070205080204" pitchFamily="34" charset="-128"/>
              </a:defRPr>
            </a:lvl2pPr>
            <a:lvl3pPr marL="1177862" indent="-235572">
              <a:spcBef>
                <a:spcPct val="30000"/>
              </a:spcBef>
              <a:defRPr sz="1200">
                <a:solidFill>
                  <a:schemeClr val="tx1"/>
                </a:solidFill>
                <a:latin typeface="Calibri" panose="020F0502020204030204" pitchFamily="34" charset="0"/>
                <a:ea typeface="MS PGothic" panose="020B0600070205080204" pitchFamily="34" charset="-128"/>
              </a:defRPr>
            </a:lvl3pPr>
            <a:lvl4pPr marL="1649006" indent="-235572">
              <a:spcBef>
                <a:spcPct val="30000"/>
              </a:spcBef>
              <a:defRPr sz="1200">
                <a:solidFill>
                  <a:schemeClr val="tx1"/>
                </a:solidFill>
                <a:latin typeface="Calibri" panose="020F0502020204030204" pitchFamily="34" charset="0"/>
                <a:ea typeface="MS PGothic" panose="020B0600070205080204" pitchFamily="34" charset="-128"/>
              </a:defRPr>
            </a:lvl4pPr>
            <a:lvl5pPr marL="2120151" indent="-235572">
              <a:spcBef>
                <a:spcPct val="30000"/>
              </a:spcBef>
              <a:defRPr sz="1200">
                <a:solidFill>
                  <a:schemeClr val="tx1"/>
                </a:solidFill>
                <a:latin typeface="Calibri" panose="020F0502020204030204" pitchFamily="34" charset="0"/>
                <a:ea typeface="MS PGothic" panose="020B0600070205080204" pitchFamily="34" charset="-128"/>
              </a:defRPr>
            </a:lvl5pPr>
            <a:lvl6pPr marL="2591295" indent="-235572" defTabSz="47114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62440" indent="-235572" defTabSz="47114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533585" indent="-235572" defTabSz="47114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4004729" indent="-235572" defTabSz="47114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F8E6CDD-6E79-48ED-BD13-38325F0C741E}" type="slidenum">
              <a:rPr lang="en-US" altLang="en-US">
                <a:latin typeface="Arial" panose="020B0604020202020204" pitchFamily="34" charset="0"/>
              </a:rPr>
              <a:pPr>
                <a:spcBef>
                  <a:spcPct val="0"/>
                </a:spcBef>
              </a:pPr>
              <a:t>6</a:t>
            </a:fld>
            <a:endParaRPr lang="en-US" altLang="en-US">
              <a:latin typeface="Arial" panose="020B0604020202020204" pitchFamily="34" charset="0"/>
            </a:endParaRPr>
          </a:p>
        </p:txBody>
      </p:sp>
      <p:sp>
        <p:nvSpPr>
          <p:cNvPr id="35843" name="Rectangle 2"/>
          <p:cNvSpPr>
            <a:spLocks noGrp="1" noRot="1" noChangeAspect="1" noChangeArrowheads="1" noTextEdit="1"/>
          </p:cNvSpPr>
          <p:nvPr>
            <p:ph type="sldImg"/>
          </p:nvPr>
        </p:nvSpPr>
        <p:spPr bwMode="auto">
          <a:xfrm>
            <a:off x="422275" y="704850"/>
            <a:ext cx="6257925" cy="35194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38056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29" tIns="47114" rIns="94229" bIns="47114"/>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65610" indent="-294465">
              <a:spcBef>
                <a:spcPct val="30000"/>
              </a:spcBef>
              <a:defRPr sz="1200">
                <a:solidFill>
                  <a:schemeClr val="tx1"/>
                </a:solidFill>
                <a:latin typeface="Calibri" panose="020F0502020204030204" pitchFamily="34" charset="0"/>
                <a:ea typeface="MS PGothic" panose="020B0600070205080204" pitchFamily="34" charset="-128"/>
              </a:defRPr>
            </a:lvl2pPr>
            <a:lvl3pPr marL="1177862" indent="-235572">
              <a:spcBef>
                <a:spcPct val="30000"/>
              </a:spcBef>
              <a:defRPr sz="1200">
                <a:solidFill>
                  <a:schemeClr val="tx1"/>
                </a:solidFill>
                <a:latin typeface="Calibri" panose="020F0502020204030204" pitchFamily="34" charset="0"/>
                <a:ea typeface="MS PGothic" panose="020B0600070205080204" pitchFamily="34" charset="-128"/>
              </a:defRPr>
            </a:lvl3pPr>
            <a:lvl4pPr marL="1649006" indent="-235572">
              <a:spcBef>
                <a:spcPct val="30000"/>
              </a:spcBef>
              <a:defRPr sz="1200">
                <a:solidFill>
                  <a:schemeClr val="tx1"/>
                </a:solidFill>
                <a:latin typeface="Calibri" panose="020F0502020204030204" pitchFamily="34" charset="0"/>
                <a:ea typeface="MS PGothic" panose="020B0600070205080204" pitchFamily="34" charset="-128"/>
              </a:defRPr>
            </a:lvl4pPr>
            <a:lvl5pPr marL="2120151" indent="-235572">
              <a:spcBef>
                <a:spcPct val="30000"/>
              </a:spcBef>
              <a:defRPr sz="1200">
                <a:solidFill>
                  <a:schemeClr val="tx1"/>
                </a:solidFill>
                <a:latin typeface="Calibri" panose="020F0502020204030204" pitchFamily="34" charset="0"/>
                <a:ea typeface="MS PGothic" panose="020B0600070205080204" pitchFamily="34" charset="-128"/>
              </a:defRPr>
            </a:lvl5pPr>
            <a:lvl6pPr marL="2591295" indent="-235572" defTabSz="47114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3062440" indent="-235572" defTabSz="47114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533585" indent="-235572" defTabSz="47114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4004729" indent="-235572" defTabSz="47114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F8E6CDD-6E79-48ED-BD13-38325F0C741E}" type="slidenum">
              <a:rPr lang="en-US" altLang="en-US">
                <a:latin typeface="Arial" panose="020B0604020202020204" pitchFamily="34" charset="0"/>
              </a:rPr>
              <a:pPr>
                <a:spcBef>
                  <a:spcPct val="0"/>
                </a:spcBef>
              </a:pPr>
              <a:t>7</a:t>
            </a:fld>
            <a:endParaRPr lang="en-US" altLang="en-US">
              <a:latin typeface="Arial" panose="020B0604020202020204" pitchFamily="34" charset="0"/>
            </a:endParaRPr>
          </a:p>
        </p:txBody>
      </p:sp>
      <p:sp>
        <p:nvSpPr>
          <p:cNvPr id="35843" name="Rectangle 2"/>
          <p:cNvSpPr>
            <a:spLocks noGrp="1" noRot="1" noChangeAspect="1" noChangeArrowheads="1" noTextEdit="1"/>
          </p:cNvSpPr>
          <p:nvPr>
            <p:ph type="sldImg"/>
          </p:nvPr>
        </p:nvSpPr>
        <p:spPr bwMode="auto">
          <a:xfrm>
            <a:off x="422275" y="704850"/>
            <a:ext cx="6257925" cy="35194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93361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186743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194839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64887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32.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33.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34.w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3" name="Google Shape;88;p12"/>
          <p:cNvSpPr txBox="1">
            <a:spLocks/>
          </p:cNvSpPr>
          <p:nvPr/>
        </p:nvSpPr>
        <p:spPr>
          <a:xfrm>
            <a:off x="797625" y="362880"/>
            <a:ext cx="67365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9pPr>
          </a:lstStyle>
          <a:p>
            <a:r>
              <a:rPr lang="en-US" altLang="en-US" sz="3200" i="1" dirty="0" smtClean="0">
                <a:latin typeface="Arial" panose="020B0604020202020204" pitchFamily="34" charset="0"/>
                <a:cs typeface="Arial" panose="020B0604020202020204" pitchFamily="34" charset="0"/>
              </a:rPr>
              <a:t>GSBA 511:</a:t>
            </a:r>
            <a:r>
              <a:rPr lang="en-US" altLang="en-US" sz="3600" dirty="0" smtClean="0">
                <a:latin typeface="Arial" panose="020B0604020202020204" pitchFamily="34" charset="0"/>
                <a:cs typeface="Arial" panose="020B0604020202020204" pitchFamily="34" charset="0"/>
              </a:rPr>
              <a:t/>
            </a:r>
            <a:br>
              <a:rPr lang="en-US" altLang="en-US" sz="3600" dirty="0" smtClean="0">
                <a:latin typeface="Arial" panose="020B0604020202020204" pitchFamily="34" charset="0"/>
                <a:cs typeface="Arial" panose="020B0604020202020204" pitchFamily="34" charset="0"/>
              </a:rPr>
            </a:br>
            <a:r>
              <a:rPr lang="en-US" altLang="en-US" sz="3600" b="1" i="1" dirty="0" smtClean="0">
                <a:latin typeface="Arial" panose="020B0604020202020204" pitchFamily="34" charset="0"/>
                <a:cs typeface="Arial" panose="020B0604020202020204" pitchFamily="34" charset="0"/>
              </a:rPr>
              <a:t>Managerial Economics</a:t>
            </a:r>
          </a:p>
          <a:p>
            <a:endParaRPr lang="en-US" altLang="en-US" sz="1000" dirty="0" smtClean="0">
              <a:latin typeface="Arial" panose="020B0604020202020204" pitchFamily="34" charset="0"/>
              <a:cs typeface="Arial" panose="020B0604020202020204" pitchFamily="34" charset="0"/>
            </a:endParaRPr>
          </a:p>
          <a:p>
            <a:r>
              <a:rPr lang="en-US" altLang="en-US" sz="3200" i="1" dirty="0" smtClean="0">
                <a:latin typeface="Arial" panose="020B0604020202020204" pitchFamily="34" charset="0"/>
                <a:cs typeface="Arial" panose="020B0604020202020204" pitchFamily="34" charset="0"/>
              </a:rPr>
              <a:t>Prof. Akbulut</a:t>
            </a:r>
          </a:p>
          <a:p>
            <a:r>
              <a:rPr lang="en-US" altLang="en-US" sz="3600" dirty="0">
                <a:latin typeface="Arial" panose="020B0604020202020204" pitchFamily="34" charset="0"/>
                <a:cs typeface="Arial" panose="020B0604020202020204" pitchFamily="34" charset="0"/>
              </a:rPr>
              <a:t/>
            </a:r>
            <a:br>
              <a:rPr lang="en-US" altLang="en-US" sz="3600" dirty="0">
                <a:latin typeface="Arial" panose="020B0604020202020204" pitchFamily="34" charset="0"/>
                <a:cs typeface="Arial" panose="020B0604020202020204" pitchFamily="34" charset="0"/>
              </a:rPr>
            </a:br>
            <a:r>
              <a:rPr lang="en-US" altLang="en-US" sz="3600">
                <a:latin typeface="Arial" panose="020B0604020202020204" pitchFamily="34" charset="0"/>
                <a:cs typeface="Arial" panose="020B0604020202020204" pitchFamily="34" charset="0"/>
              </a:rPr>
              <a:t/>
            </a:r>
            <a:br>
              <a:rPr lang="en-US" altLang="en-US" sz="3600">
                <a:latin typeface="Arial" panose="020B0604020202020204" pitchFamily="34" charset="0"/>
                <a:cs typeface="Arial" panose="020B0604020202020204" pitchFamily="34" charset="0"/>
              </a:rPr>
            </a:br>
            <a:r>
              <a:rPr lang="en-US" altLang="en-US" sz="3600" i="1" smtClean="0">
                <a:latin typeface="Arial" panose="020B0604020202020204" pitchFamily="34" charset="0"/>
                <a:cs typeface="Arial" panose="020B0604020202020204" pitchFamily="34" charset="0"/>
              </a:rPr>
              <a:t>Chapter </a:t>
            </a:r>
            <a:r>
              <a:rPr lang="en-US" altLang="en-US" sz="3600" i="1" dirty="0" smtClean="0">
                <a:latin typeface="Arial" panose="020B0604020202020204" pitchFamily="34" charset="0"/>
                <a:cs typeface="Arial" panose="020B0604020202020204" pitchFamily="34" charset="0"/>
              </a:rPr>
              <a:t>6</a:t>
            </a:r>
            <a:r>
              <a:rPr lang="en-US" altLang="en-US" sz="3600" dirty="0">
                <a:latin typeface="Arial" panose="020B0604020202020204" pitchFamily="34" charset="0"/>
                <a:cs typeface="Arial" panose="020B0604020202020204" pitchFamily="34" charset="0"/>
              </a:rPr>
              <a:t/>
            </a:r>
            <a:br>
              <a:rPr lang="en-US" altLang="en-US" sz="3600" dirty="0">
                <a:latin typeface="Arial" panose="020B0604020202020204" pitchFamily="34" charset="0"/>
                <a:cs typeface="Arial" panose="020B0604020202020204" pitchFamily="34" charset="0"/>
              </a:rPr>
            </a:b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699" y="358388"/>
            <a:ext cx="7383641" cy="644029"/>
          </a:xfrm>
          <a:prstGeom prst="rect">
            <a:avLst/>
          </a:prstGeom>
        </p:spPr>
        <p:txBody>
          <a:bodyPr spcFirstLastPara="1" wrap="square" lIns="91425" tIns="91425" rIns="91425" bIns="91425" anchor="b" anchorCtr="0">
            <a:noAutofit/>
          </a:bodyPr>
          <a:lstStyle/>
          <a:p>
            <a:pPr lvl="0"/>
            <a:r>
              <a:rPr lang="en-US" altLang="en-US" sz="2600" dirty="0" smtClean="0">
                <a:solidFill>
                  <a:schemeClr val="accent2">
                    <a:lumMod val="50000"/>
                  </a:schemeClr>
                </a:solidFill>
              </a:rPr>
              <a:t>Calculating Elasticity using Midpoint Formula</a:t>
            </a:r>
            <a:endParaRPr sz="2600" dirty="0">
              <a:solidFill>
                <a:schemeClr val="accent2">
                  <a:lumMod val="50000"/>
                </a:schemeClr>
              </a:solidFill>
            </a:endParaRPr>
          </a:p>
        </p:txBody>
      </p:sp>
      <p:sp>
        <p:nvSpPr>
          <p:cNvPr id="125" name="Google Shape;125;p17"/>
          <p:cNvSpPr txBox="1">
            <a:spLocks noGrp="1"/>
          </p:cNvSpPr>
          <p:nvPr>
            <p:ph type="body" idx="1"/>
          </p:nvPr>
        </p:nvSpPr>
        <p:spPr>
          <a:xfrm>
            <a:off x="893699" y="2655183"/>
            <a:ext cx="7251563" cy="2041750"/>
          </a:xfrm>
          <a:prstGeom prst="rect">
            <a:avLst/>
          </a:prstGeom>
        </p:spPr>
        <p:txBody>
          <a:bodyPr spcFirstLastPara="1" wrap="square" lIns="91425" tIns="91425" rIns="91425" bIns="91425" anchor="t" anchorCtr="0">
            <a:noAutofit/>
          </a:bodyPr>
          <a:lstStyle/>
          <a:p>
            <a:pPr marL="114300" indent="0" defTabSz="685800">
              <a:buNone/>
            </a:pPr>
            <a:endParaRPr lang="en-US" altLang="en-US" sz="2200" dirty="0" smtClean="0">
              <a:solidFill>
                <a:schemeClr val="tx1"/>
              </a:solidFill>
              <a:latin typeface="Lato" panose="020F0502020204030203" pitchFamily="34" charset="0"/>
              <a:sym typeface="Symbol" panose="05050102010706020507" pitchFamily="18" charset="2"/>
            </a:endParaRPr>
          </a:p>
          <a:p>
            <a:pPr defTabSz="685800"/>
            <a:r>
              <a:rPr lang="en-US" altLang="en-US" sz="2200" dirty="0" smtClean="0">
                <a:latin typeface="Lato" panose="020F0502020204030203" pitchFamily="34" charset="0"/>
                <a:cs typeface="Arial" panose="020B0604020202020204" pitchFamily="34" charset="0"/>
              </a:rPr>
              <a:t>%</a:t>
            </a:r>
            <a:r>
              <a:rPr lang="en-US" altLang="en-US" sz="2200" dirty="0">
                <a:latin typeface="Lato" panose="020F0502020204030203" pitchFamily="34" charset="0"/>
                <a:cs typeface="Arial" panose="020B0604020202020204" pitchFamily="34" charset="0"/>
              </a:rPr>
              <a:t>∆Q= (10-12)/11</a:t>
            </a:r>
          </a:p>
          <a:p>
            <a:pPr defTabSz="685800"/>
            <a:r>
              <a:rPr lang="en-US" altLang="en-US" sz="2200" dirty="0">
                <a:latin typeface="Lato" panose="020F0502020204030203" pitchFamily="34" charset="0"/>
                <a:cs typeface="Arial" panose="020B0604020202020204" pitchFamily="34" charset="0"/>
              </a:rPr>
              <a:t>%∆P = (22-20)/21</a:t>
            </a:r>
          </a:p>
          <a:p>
            <a:pPr defTabSz="685800"/>
            <a:r>
              <a:rPr lang="en-US" altLang="en-US" sz="2200" dirty="0" smtClean="0">
                <a:latin typeface="Lato" panose="020F0502020204030203" pitchFamily="34" charset="0"/>
                <a:cs typeface="Arial" panose="020B0604020202020204" pitchFamily="34" charset="0"/>
              </a:rPr>
              <a:t>Price Elasticity of Demand  = -(</a:t>
            </a:r>
            <a:r>
              <a:rPr lang="en-US" altLang="en-US" sz="2200" dirty="0">
                <a:latin typeface="Lato" panose="020F0502020204030203" pitchFamily="34" charset="0"/>
                <a:cs typeface="Arial" panose="020B0604020202020204" pitchFamily="34" charset="0"/>
              </a:rPr>
              <a:t>2/11) / (2/21) </a:t>
            </a:r>
            <a:endParaRPr lang="en-US" altLang="en-US" sz="2200" dirty="0" smtClean="0">
              <a:latin typeface="Lato" panose="020F0502020204030203" pitchFamily="34" charset="0"/>
              <a:cs typeface="Arial" panose="020B0604020202020204" pitchFamily="34" charset="0"/>
            </a:endParaRPr>
          </a:p>
          <a:p>
            <a:pPr marL="3276600" lvl="7" indent="0" defTabSz="685800">
              <a:buNone/>
            </a:pPr>
            <a:r>
              <a:rPr lang="en-US" altLang="en-US" sz="2200" dirty="0">
                <a:latin typeface="Lato" panose="020F0502020204030203" pitchFamily="34" charset="0"/>
                <a:cs typeface="Arial" panose="020B0604020202020204" pitchFamily="34" charset="0"/>
              </a:rPr>
              <a:t>	 </a:t>
            </a:r>
            <a:r>
              <a:rPr lang="en-US" altLang="en-US" sz="2200" dirty="0" smtClean="0">
                <a:latin typeface="Lato" panose="020F0502020204030203" pitchFamily="34" charset="0"/>
                <a:cs typeface="Arial" panose="020B0604020202020204" pitchFamily="34" charset="0"/>
              </a:rPr>
              <a:t>     = </a:t>
            </a:r>
            <a:r>
              <a:rPr lang="en-US" altLang="en-US" sz="2200" dirty="0">
                <a:latin typeface="Lato" panose="020F0502020204030203" pitchFamily="34" charset="0"/>
                <a:cs typeface="Arial" panose="020B0604020202020204" pitchFamily="34" charset="0"/>
              </a:rPr>
              <a:t>- 21/11 = </a:t>
            </a:r>
            <a:r>
              <a:rPr lang="en-US" altLang="en-US" sz="2200" b="1" dirty="0">
                <a:latin typeface="Lato" panose="020F0502020204030203" pitchFamily="34" charset="0"/>
                <a:cs typeface="Arial" panose="020B0604020202020204" pitchFamily="34" charset="0"/>
              </a:rPr>
              <a:t>- </a:t>
            </a:r>
            <a:r>
              <a:rPr lang="en-US" altLang="en-US" sz="2200" b="1" dirty="0" smtClean="0">
                <a:latin typeface="Lato" panose="020F0502020204030203" pitchFamily="34" charset="0"/>
                <a:cs typeface="Arial" panose="020B0604020202020204" pitchFamily="34" charset="0"/>
              </a:rPr>
              <a:t>1.91</a:t>
            </a:r>
            <a:endParaRPr lang="en-US" altLang="en-US" sz="2200" b="1" dirty="0">
              <a:latin typeface="Lato" panose="020F0502020204030203" pitchFamily="34" charset="0"/>
              <a:cs typeface="Arial" panose="020B0604020202020204" pitchFamily="34" charset="0"/>
            </a:endParaRP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5" name="Group 21"/>
          <p:cNvGraphicFramePr>
            <a:graphicFrameLocks noGrp="1"/>
          </p:cNvGraphicFramePr>
          <p:nvPr>
            <p:extLst>
              <p:ext uri="{D42A27DB-BD31-4B8C-83A1-F6EECF244321}">
                <p14:modId xmlns:p14="http://schemas.microsoft.com/office/powerpoint/2010/main" val="304832734"/>
              </p:ext>
            </p:extLst>
          </p:nvPr>
        </p:nvGraphicFramePr>
        <p:xfrm>
          <a:off x="1681163" y="1412081"/>
          <a:ext cx="1257632" cy="1331118"/>
        </p:xfrm>
        <a:graphic>
          <a:graphicData uri="http://schemas.openxmlformats.org/drawingml/2006/table">
            <a:tbl>
              <a:tblPr/>
              <a:tblGrid>
                <a:gridCol w="628816">
                  <a:extLst>
                    <a:ext uri="{9D8B030D-6E8A-4147-A177-3AD203B41FA5}">
                      <a16:colId xmlns:a16="http://schemas.microsoft.com/office/drawing/2014/main" val="20000"/>
                    </a:ext>
                  </a:extLst>
                </a:gridCol>
                <a:gridCol w="628816">
                  <a:extLst>
                    <a:ext uri="{9D8B030D-6E8A-4147-A177-3AD203B41FA5}">
                      <a16:colId xmlns:a16="http://schemas.microsoft.com/office/drawing/2014/main" val="20001"/>
                    </a:ext>
                  </a:extLst>
                </a:gridCol>
              </a:tblGrid>
              <a:tr h="4437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cap="none" normalizeH="0" baseline="0" smtClean="0">
                          <a:ln>
                            <a:noFill/>
                          </a:ln>
                          <a:solidFill>
                            <a:schemeClr val="tx1"/>
                          </a:solidFill>
                          <a:effectLst/>
                          <a:latin typeface="Lato" panose="020F0502020204030203" pitchFamily="34" charset="0"/>
                        </a:rPr>
                        <a:t>P</a:t>
                      </a:r>
                    </a:p>
                  </a:txBody>
                  <a:tcPr marL="68580" marR="68580" marT="34253" marB="342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cap="none" normalizeH="0" baseline="0" smtClean="0">
                          <a:ln>
                            <a:noFill/>
                          </a:ln>
                          <a:solidFill>
                            <a:schemeClr val="tx1"/>
                          </a:solidFill>
                          <a:effectLst/>
                          <a:latin typeface="Lato" panose="020F0502020204030203" pitchFamily="34" charset="0"/>
                        </a:rPr>
                        <a:t>Q</a:t>
                      </a:r>
                    </a:p>
                  </a:txBody>
                  <a:tcPr marL="68580" marR="68580" marT="34253" marB="342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37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cap="none" normalizeH="0" baseline="0" smtClean="0">
                          <a:ln>
                            <a:noFill/>
                          </a:ln>
                          <a:solidFill>
                            <a:schemeClr val="tx1"/>
                          </a:solidFill>
                          <a:effectLst/>
                          <a:latin typeface="Lato" panose="020F0502020204030203" pitchFamily="34" charset="0"/>
                        </a:rPr>
                        <a:t>20</a:t>
                      </a:r>
                    </a:p>
                  </a:txBody>
                  <a:tcPr marL="68580" marR="68580" marT="34253" marB="342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cap="none" normalizeH="0" baseline="0" smtClean="0">
                          <a:ln>
                            <a:noFill/>
                          </a:ln>
                          <a:solidFill>
                            <a:schemeClr val="tx1"/>
                          </a:solidFill>
                          <a:effectLst/>
                          <a:latin typeface="Lato" panose="020F0502020204030203" pitchFamily="34" charset="0"/>
                        </a:rPr>
                        <a:t>12</a:t>
                      </a:r>
                    </a:p>
                  </a:txBody>
                  <a:tcPr marL="68580" marR="68580" marT="34253" marB="342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37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cap="none" normalizeH="0" baseline="0" smtClean="0">
                          <a:ln>
                            <a:noFill/>
                          </a:ln>
                          <a:solidFill>
                            <a:schemeClr val="tx1"/>
                          </a:solidFill>
                          <a:effectLst/>
                          <a:latin typeface="Lato" panose="020F0502020204030203" pitchFamily="34" charset="0"/>
                        </a:rPr>
                        <a:t>22</a:t>
                      </a:r>
                    </a:p>
                  </a:txBody>
                  <a:tcPr marL="68580" marR="68580" marT="34253" marB="342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cap="none" normalizeH="0" baseline="0" dirty="0" smtClean="0">
                          <a:ln>
                            <a:noFill/>
                          </a:ln>
                          <a:solidFill>
                            <a:schemeClr val="tx1"/>
                          </a:solidFill>
                          <a:effectLst/>
                          <a:latin typeface="Lato" panose="020F0502020204030203" pitchFamily="34" charset="0"/>
                        </a:rPr>
                        <a:t>10</a:t>
                      </a:r>
                    </a:p>
                  </a:txBody>
                  <a:tcPr marL="68580" marR="68580" marT="34253" marB="342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03287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93700" y="358388"/>
            <a:ext cx="6462600" cy="651113"/>
          </a:xfrm>
        </p:spPr>
        <p:txBody>
          <a:bodyPr/>
          <a:lstStyle/>
          <a:p>
            <a:r>
              <a:rPr lang="en-US" altLang="en-US" sz="2400">
                <a:latin typeface="Raleway" panose="020B0503030101060003" pitchFamily="34" charset="0"/>
                <a:cs typeface="Arial" panose="020B0604020202020204" pitchFamily="34" charset="0"/>
              </a:rPr>
              <a:t>Price Elasticity and Total Revenue</a:t>
            </a:r>
          </a:p>
        </p:txBody>
      </p:sp>
      <p:cxnSp>
        <p:nvCxnSpPr>
          <p:cNvPr id="38915" name="Straight Connector 3"/>
          <p:cNvCxnSpPr>
            <a:cxnSpLocks noChangeShapeType="1"/>
          </p:cNvCxnSpPr>
          <p:nvPr/>
        </p:nvCxnSpPr>
        <p:spPr bwMode="auto">
          <a:xfrm>
            <a:off x="2400300" y="1813521"/>
            <a:ext cx="0" cy="280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16" name="Straight Connector 5"/>
          <p:cNvCxnSpPr>
            <a:cxnSpLocks noChangeShapeType="1"/>
          </p:cNvCxnSpPr>
          <p:nvPr/>
        </p:nvCxnSpPr>
        <p:spPr bwMode="auto">
          <a:xfrm>
            <a:off x="2400300" y="4600775"/>
            <a:ext cx="4229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8917" name="TextBox 11"/>
          <p:cNvSpPr txBox="1">
            <a:spLocks noChangeArrowheads="1"/>
          </p:cNvSpPr>
          <p:nvPr/>
        </p:nvSpPr>
        <p:spPr bwMode="auto">
          <a:xfrm>
            <a:off x="2090737" y="159444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eaLnBrk="1" hangingPunct="1">
              <a:spcBef>
                <a:spcPct val="0"/>
              </a:spcBef>
              <a:buClrTx/>
              <a:buSzTx/>
              <a:buFontTx/>
              <a:buNone/>
            </a:pPr>
            <a:r>
              <a:rPr lang="en-US" altLang="en-US" sz="1800">
                <a:latin typeface="Arial" panose="020B0604020202020204" pitchFamily="34" charset="0"/>
              </a:rPr>
              <a:t>P</a:t>
            </a:r>
          </a:p>
        </p:txBody>
      </p:sp>
      <p:sp>
        <p:nvSpPr>
          <p:cNvPr id="38918" name="TextBox 14"/>
          <p:cNvSpPr txBox="1">
            <a:spLocks noChangeArrowheads="1"/>
          </p:cNvSpPr>
          <p:nvPr/>
        </p:nvSpPr>
        <p:spPr bwMode="auto">
          <a:xfrm>
            <a:off x="6671072" y="4426943"/>
            <a:ext cx="364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eaLnBrk="1" hangingPunct="1">
              <a:spcBef>
                <a:spcPct val="0"/>
              </a:spcBef>
              <a:buClrTx/>
              <a:buSzTx/>
              <a:buFontTx/>
              <a:buNone/>
            </a:pPr>
            <a:r>
              <a:rPr lang="en-US" altLang="en-US" sz="1800">
                <a:latin typeface="Arial" panose="020B0604020202020204" pitchFamily="34" charset="0"/>
              </a:rPr>
              <a:t>Q</a:t>
            </a:r>
          </a:p>
        </p:txBody>
      </p:sp>
      <p:cxnSp>
        <p:nvCxnSpPr>
          <p:cNvPr id="38919" name="Straight Connector 16"/>
          <p:cNvCxnSpPr>
            <a:cxnSpLocks noChangeShapeType="1"/>
          </p:cNvCxnSpPr>
          <p:nvPr/>
        </p:nvCxnSpPr>
        <p:spPr bwMode="auto">
          <a:xfrm>
            <a:off x="2400300" y="2099271"/>
            <a:ext cx="3943350" cy="2501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8920" name="Rectangle 17"/>
          <p:cNvSpPr>
            <a:spLocks noChangeArrowheads="1"/>
          </p:cNvSpPr>
          <p:nvPr/>
        </p:nvSpPr>
        <p:spPr bwMode="auto">
          <a:xfrm>
            <a:off x="2400300" y="2417169"/>
            <a:ext cx="483394" cy="2183606"/>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endParaRPr lang="en-US" altLang="en-US" sz="2400">
              <a:latin typeface="Times New Roman" panose="02020603050405020304" pitchFamily="18" charset="0"/>
            </a:endParaRPr>
          </a:p>
        </p:txBody>
      </p:sp>
      <p:sp>
        <p:nvSpPr>
          <p:cNvPr id="38921" name="Rectangle 18"/>
          <p:cNvSpPr>
            <a:spLocks noChangeArrowheads="1"/>
          </p:cNvSpPr>
          <p:nvPr/>
        </p:nvSpPr>
        <p:spPr bwMode="auto">
          <a:xfrm>
            <a:off x="2400300" y="2613621"/>
            <a:ext cx="789385" cy="1987154"/>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endParaRPr lang="en-US" altLang="en-US" sz="2400">
              <a:latin typeface="Times New Roman" panose="02020603050405020304" pitchFamily="18" charset="0"/>
            </a:endParaRPr>
          </a:p>
        </p:txBody>
      </p:sp>
      <p:sp>
        <p:nvSpPr>
          <p:cNvPr id="38922" name="TextBox 23"/>
          <p:cNvSpPr txBox="1">
            <a:spLocks noChangeArrowheads="1"/>
          </p:cNvSpPr>
          <p:nvPr/>
        </p:nvSpPr>
        <p:spPr bwMode="auto">
          <a:xfrm>
            <a:off x="2182416" y="2323109"/>
            <a:ext cx="3048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eaLnBrk="1" hangingPunct="1">
              <a:spcBef>
                <a:spcPct val="0"/>
              </a:spcBef>
              <a:buClrTx/>
              <a:buSzTx/>
              <a:buFontTx/>
              <a:buNone/>
            </a:pPr>
            <a:r>
              <a:rPr lang="en-US" altLang="en-US" sz="900">
                <a:latin typeface="Arial" panose="020B0604020202020204" pitchFamily="34" charset="0"/>
              </a:rPr>
              <a:t>P</a:t>
            </a:r>
            <a:r>
              <a:rPr lang="en-US" altLang="en-US" sz="900" baseline="-25000">
                <a:latin typeface="Arial" panose="020B0604020202020204" pitchFamily="34" charset="0"/>
              </a:rPr>
              <a:t>1</a:t>
            </a:r>
            <a:endParaRPr lang="en-US" altLang="en-US" sz="900">
              <a:latin typeface="Arial" panose="020B0604020202020204" pitchFamily="34" charset="0"/>
            </a:endParaRPr>
          </a:p>
        </p:txBody>
      </p:sp>
      <p:sp>
        <p:nvSpPr>
          <p:cNvPr id="38923" name="TextBox 24"/>
          <p:cNvSpPr txBox="1">
            <a:spLocks noChangeArrowheads="1"/>
          </p:cNvSpPr>
          <p:nvPr/>
        </p:nvSpPr>
        <p:spPr bwMode="auto">
          <a:xfrm>
            <a:off x="1745456" y="2531468"/>
            <a:ext cx="70564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eaLnBrk="1" hangingPunct="1">
              <a:spcBef>
                <a:spcPct val="0"/>
              </a:spcBef>
              <a:buClrTx/>
              <a:buSzTx/>
              <a:buFontTx/>
              <a:buNone/>
            </a:pPr>
            <a:r>
              <a:rPr lang="en-US" altLang="en-US" sz="900">
                <a:latin typeface="Arial" panose="020B0604020202020204" pitchFamily="34" charset="0"/>
              </a:rPr>
              <a:t>P</a:t>
            </a:r>
            <a:r>
              <a:rPr lang="en-US" altLang="en-US" sz="900" baseline="-25000">
                <a:latin typeface="Arial" panose="020B0604020202020204" pitchFamily="34" charset="0"/>
              </a:rPr>
              <a:t>2</a:t>
            </a:r>
            <a:r>
              <a:rPr lang="en-US" altLang="en-US" sz="900">
                <a:latin typeface="Arial" panose="020B0604020202020204" pitchFamily="34" charset="0"/>
              </a:rPr>
              <a:t>=</a:t>
            </a:r>
            <a:r>
              <a:rPr lang="en-US" altLang="en-US" sz="900" baseline="-25000">
                <a:latin typeface="Arial" panose="020B0604020202020204" pitchFamily="34" charset="0"/>
              </a:rPr>
              <a:t> </a:t>
            </a:r>
            <a:r>
              <a:rPr lang="en-US" altLang="en-US" sz="900">
                <a:latin typeface="Arial" panose="020B0604020202020204" pitchFamily="34" charset="0"/>
              </a:rPr>
              <a:t>P</a:t>
            </a:r>
            <a:r>
              <a:rPr lang="en-US" altLang="en-US" sz="900" baseline="-25000">
                <a:latin typeface="Arial" panose="020B0604020202020204" pitchFamily="34" charset="0"/>
              </a:rPr>
              <a:t>1</a:t>
            </a:r>
            <a:r>
              <a:rPr lang="en-US" altLang="en-US" sz="900">
                <a:latin typeface="Arial" panose="020B0604020202020204" pitchFamily="34" charset="0"/>
              </a:rPr>
              <a:t>-</a:t>
            </a:r>
            <a:r>
              <a:rPr lang="el-GR" altLang="en-US" sz="900">
                <a:latin typeface="Arial" panose="020B0604020202020204" pitchFamily="34" charset="0"/>
              </a:rPr>
              <a:t>Δ</a:t>
            </a:r>
            <a:r>
              <a:rPr lang="en-US" altLang="en-US" sz="900">
                <a:latin typeface="Arial" panose="020B0604020202020204" pitchFamily="34" charset="0"/>
              </a:rPr>
              <a:t>P</a:t>
            </a:r>
          </a:p>
        </p:txBody>
      </p:sp>
      <p:sp>
        <p:nvSpPr>
          <p:cNvPr id="38924" name="TextBox 25"/>
          <p:cNvSpPr txBox="1">
            <a:spLocks noChangeArrowheads="1"/>
          </p:cNvSpPr>
          <p:nvPr/>
        </p:nvSpPr>
        <p:spPr bwMode="auto">
          <a:xfrm>
            <a:off x="2772966" y="4600775"/>
            <a:ext cx="31771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eaLnBrk="1" hangingPunct="1">
              <a:spcBef>
                <a:spcPct val="0"/>
              </a:spcBef>
              <a:buClrTx/>
              <a:buSzTx/>
              <a:buFontTx/>
              <a:buNone/>
            </a:pPr>
            <a:r>
              <a:rPr lang="en-US" altLang="en-US" sz="900">
                <a:latin typeface="Arial" panose="020B0604020202020204" pitchFamily="34" charset="0"/>
              </a:rPr>
              <a:t>Q</a:t>
            </a:r>
            <a:r>
              <a:rPr lang="en-US" altLang="en-US" sz="900" baseline="-25000">
                <a:latin typeface="Arial" panose="020B0604020202020204" pitchFamily="34" charset="0"/>
              </a:rPr>
              <a:t>1</a:t>
            </a:r>
            <a:endParaRPr lang="en-US" altLang="en-US" sz="900">
              <a:latin typeface="Arial" panose="020B0604020202020204" pitchFamily="34" charset="0"/>
            </a:endParaRPr>
          </a:p>
        </p:txBody>
      </p:sp>
      <p:sp>
        <p:nvSpPr>
          <p:cNvPr id="38925" name="TextBox 27"/>
          <p:cNvSpPr txBox="1">
            <a:spLocks noChangeArrowheads="1"/>
          </p:cNvSpPr>
          <p:nvPr/>
        </p:nvSpPr>
        <p:spPr bwMode="auto">
          <a:xfrm>
            <a:off x="2967037" y="4580534"/>
            <a:ext cx="4491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eaLnBrk="1" hangingPunct="1">
              <a:spcBef>
                <a:spcPct val="0"/>
              </a:spcBef>
              <a:buClrTx/>
              <a:buSzTx/>
              <a:buFontTx/>
              <a:buNone/>
            </a:pPr>
            <a:r>
              <a:rPr lang="en-US" altLang="en-US" sz="900">
                <a:latin typeface="Arial" panose="020B0604020202020204" pitchFamily="34" charset="0"/>
              </a:rPr>
              <a:t>Q</a:t>
            </a:r>
            <a:r>
              <a:rPr lang="en-US" altLang="en-US" sz="900" baseline="-25000">
                <a:latin typeface="Arial" panose="020B0604020202020204" pitchFamily="34" charset="0"/>
              </a:rPr>
              <a:t>1</a:t>
            </a:r>
            <a:r>
              <a:rPr lang="en-US" altLang="en-US" sz="900">
                <a:latin typeface="Arial" panose="020B0604020202020204" pitchFamily="34" charset="0"/>
              </a:rPr>
              <a:t>+1</a:t>
            </a:r>
          </a:p>
        </p:txBody>
      </p:sp>
      <p:sp>
        <p:nvSpPr>
          <p:cNvPr id="38926" name="Rectangle 28"/>
          <p:cNvSpPr>
            <a:spLocks noChangeArrowheads="1"/>
          </p:cNvSpPr>
          <p:nvPr/>
        </p:nvSpPr>
        <p:spPr bwMode="auto">
          <a:xfrm>
            <a:off x="2406254" y="2424313"/>
            <a:ext cx="476250" cy="192881"/>
          </a:xfrm>
          <a:prstGeom prst="rect">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endParaRPr lang="en-US" altLang="en-US" sz="2400">
              <a:latin typeface="Times New Roman" panose="02020603050405020304" pitchFamily="18" charset="0"/>
            </a:endParaRPr>
          </a:p>
        </p:txBody>
      </p:sp>
      <p:sp>
        <p:nvSpPr>
          <p:cNvPr id="38927" name="Rectangle 29"/>
          <p:cNvSpPr>
            <a:spLocks noChangeArrowheads="1"/>
          </p:cNvSpPr>
          <p:nvPr/>
        </p:nvSpPr>
        <p:spPr bwMode="auto">
          <a:xfrm>
            <a:off x="2882504" y="2613621"/>
            <a:ext cx="307181" cy="1987154"/>
          </a:xfrm>
          <a:prstGeom prst="rect">
            <a:avLst/>
          </a:prstGeom>
          <a:solidFill>
            <a:schemeClr val="accent1"/>
          </a:solidFill>
          <a:ln w="9525">
            <a:solidFill>
              <a:schemeClr val="tx1"/>
            </a:solidFill>
            <a:round/>
            <a:headEnd/>
            <a:tailEnd/>
          </a:ln>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endParaRPr lang="en-US" altLang="en-US" sz="2400">
              <a:latin typeface="Times New Roman" panose="02020603050405020304" pitchFamily="18" charset="0"/>
            </a:endParaRPr>
          </a:p>
        </p:txBody>
      </p:sp>
      <p:sp>
        <p:nvSpPr>
          <p:cNvPr id="38928" name="Line Callout 1 30"/>
          <p:cNvSpPr>
            <a:spLocks/>
          </p:cNvSpPr>
          <p:nvPr/>
        </p:nvSpPr>
        <p:spPr bwMode="auto">
          <a:xfrm>
            <a:off x="3142567" y="1205953"/>
            <a:ext cx="1515158" cy="663026"/>
          </a:xfrm>
          <a:prstGeom prst="borderCallout1">
            <a:avLst>
              <a:gd name="adj1" fmla="val 50079"/>
              <a:gd name="adj2" fmla="val -755"/>
              <a:gd name="adj3" fmla="val 191227"/>
              <a:gd name="adj4" fmla="val -2950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r>
              <a:rPr lang="en-US" altLang="en-US" sz="1200" dirty="0">
                <a:latin typeface="Lato" panose="020F0502020204030203" pitchFamily="34" charset="0"/>
              </a:rPr>
              <a:t>Lost revenue from decreasing price (</a:t>
            </a:r>
            <a:r>
              <a:rPr lang="el-GR" altLang="en-US" sz="1200" dirty="0">
                <a:latin typeface="Lato" panose="020F0502020204030203" pitchFamily="34" charset="0"/>
              </a:rPr>
              <a:t>Δ</a:t>
            </a:r>
            <a:r>
              <a:rPr lang="en-US" altLang="en-US" sz="1200" dirty="0">
                <a:latin typeface="Lato" panose="020F0502020204030203" pitchFamily="34" charset="0"/>
              </a:rPr>
              <a:t>P/</a:t>
            </a:r>
            <a:r>
              <a:rPr lang="el-GR" altLang="en-US" sz="1200" dirty="0">
                <a:latin typeface="Lato" panose="020F0502020204030203" pitchFamily="34" charset="0"/>
              </a:rPr>
              <a:t>Δ</a:t>
            </a:r>
            <a:r>
              <a:rPr lang="en-US" altLang="en-US" sz="1200" dirty="0">
                <a:latin typeface="Lato" panose="020F0502020204030203" pitchFamily="34" charset="0"/>
              </a:rPr>
              <a:t>Q)(Q</a:t>
            </a:r>
            <a:r>
              <a:rPr lang="en-US" altLang="en-US" sz="1200" baseline="-25000" dirty="0">
                <a:latin typeface="Lato" panose="020F0502020204030203" pitchFamily="34" charset="0"/>
              </a:rPr>
              <a:t>1</a:t>
            </a:r>
            <a:r>
              <a:rPr lang="en-US" altLang="en-US" sz="1200" dirty="0">
                <a:latin typeface="Lato" panose="020F0502020204030203" pitchFamily="34" charset="0"/>
              </a:rPr>
              <a:t>)</a:t>
            </a:r>
          </a:p>
        </p:txBody>
      </p:sp>
      <p:sp>
        <p:nvSpPr>
          <p:cNvPr id="38929" name="Line Callout 1 31"/>
          <p:cNvSpPr>
            <a:spLocks/>
          </p:cNvSpPr>
          <p:nvPr/>
        </p:nvSpPr>
        <p:spPr bwMode="auto">
          <a:xfrm>
            <a:off x="3574169" y="2009724"/>
            <a:ext cx="1616869" cy="684309"/>
          </a:xfrm>
          <a:prstGeom prst="borderCallout1">
            <a:avLst>
              <a:gd name="adj1" fmla="val 50079"/>
              <a:gd name="adj2" fmla="val -755"/>
              <a:gd name="adj3" fmla="val 227097"/>
              <a:gd name="adj4" fmla="val -3306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r>
              <a:rPr lang="en-US" altLang="en-US" sz="1200" dirty="0">
                <a:latin typeface="Lato" panose="020F0502020204030203" pitchFamily="34" charset="0"/>
              </a:rPr>
              <a:t>Additional revenue from increasing quantity (P</a:t>
            </a:r>
            <a:r>
              <a:rPr lang="en-US" altLang="en-US" sz="1200" baseline="-25000" dirty="0">
                <a:latin typeface="Lato" panose="020F0502020204030203" pitchFamily="34" charset="0"/>
              </a:rPr>
              <a:t>2</a:t>
            </a:r>
            <a:r>
              <a:rPr lang="en-US" altLang="en-US" sz="1200" dirty="0">
                <a:latin typeface="Lato" panose="020F0502020204030203" pitchFamily="34" charset="0"/>
              </a:rPr>
              <a:t>)</a:t>
            </a:r>
          </a:p>
        </p:txBody>
      </p:sp>
      <p:sp>
        <p:nvSpPr>
          <p:cNvPr id="38930" name="Rectangle 32"/>
          <p:cNvSpPr>
            <a:spLocks noChangeArrowheads="1"/>
          </p:cNvSpPr>
          <p:nvPr/>
        </p:nvSpPr>
        <p:spPr bwMode="auto">
          <a:xfrm>
            <a:off x="2400300" y="3813771"/>
            <a:ext cx="2686050" cy="787004"/>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endParaRPr lang="en-US" altLang="en-US" sz="2400">
              <a:latin typeface="Times New Roman" panose="02020603050405020304" pitchFamily="18" charset="0"/>
            </a:endParaRPr>
          </a:p>
        </p:txBody>
      </p:sp>
      <p:sp>
        <p:nvSpPr>
          <p:cNvPr id="38931" name="Rectangle 33"/>
          <p:cNvSpPr>
            <a:spLocks noChangeArrowheads="1"/>
          </p:cNvSpPr>
          <p:nvPr/>
        </p:nvSpPr>
        <p:spPr bwMode="auto">
          <a:xfrm>
            <a:off x="2406254" y="4042372"/>
            <a:ext cx="3061777" cy="554831"/>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endParaRPr lang="en-US" altLang="en-US" sz="2400">
              <a:latin typeface="Times New Roman" panose="02020603050405020304" pitchFamily="18" charset="0"/>
            </a:endParaRPr>
          </a:p>
        </p:txBody>
      </p:sp>
      <p:sp>
        <p:nvSpPr>
          <p:cNvPr id="38932" name="Rectangle 34"/>
          <p:cNvSpPr>
            <a:spLocks noChangeArrowheads="1"/>
          </p:cNvSpPr>
          <p:nvPr/>
        </p:nvSpPr>
        <p:spPr bwMode="auto">
          <a:xfrm>
            <a:off x="2406253" y="3813771"/>
            <a:ext cx="2680097" cy="228600"/>
          </a:xfrm>
          <a:prstGeom prst="rect">
            <a:avLst/>
          </a:prstGeom>
          <a:solidFill>
            <a:srgbClr val="C52707">
              <a:alpha val="39999"/>
            </a:srgbClr>
          </a:solidFill>
          <a:ln w="9525">
            <a:solidFill>
              <a:schemeClr val="tx1"/>
            </a:solidFill>
            <a:round/>
            <a:headEnd/>
            <a:tailEnd/>
          </a:ln>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r>
              <a:rPr lang="en-US" altLang="en-US" sz="1200">
                <a:latin typeface="Arial" panose="020B0604020202020204" pitchFamily="34" charset="0"/>
              </a:rPr>
              <a:t>                               Lost revenue</a:t>
            </a:r>
          </a:p>
        </p:txBody>
      </p:sp>
      <p:sp>
        <p:nvSpPr>
          <p:cNvPr id="38933" name="Rectangle 35"/>
          <p:cNvSpPr>
            <a:spLocks noChangeArrowheads="1"/>
          </p:cNvSpPr>
          <p:nvPr/>
        </p:nvSpPr>
        <p:spPr bwMode="auto">
          <a:xfrm>
            <a:off x="5070764" y="4050706"/>
            <a:ext cx="416827" cy="538163"/>
          </a:xfrm>
          <a:prstGeom prst="rect">
            <a:avLst/>
          </a:prstGeom>
          <a:solidFill>
            <a:srgbClr val="00CC99">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r>
              <a:rPr lang="en-US" altLang="en-US" sz="800" dirty="0">
                <a:latin typeface="Lato" panose="020F0502020204030203" pitchFamily="34" charset="0"/>
              </a:rPr>
              <a:t>Gain</a:t>
            </a:r>
          </a:p>
        </p:txBody>
      </p:sp>
      <p:sp>
        <p:nvSpPr>
          <p:cNvPr id="38934" name="TextBox 36"/>
          <p:cNvSpPr txBox="1">
            <a:spLocks noChangeArrowheads="1"/>
          </p:cNvSpPr>
          <p:nvPr/>
        </p:nvSpPr>
        <p:spPr bwMode="auto">
          <a:xfrm>
            <a:off x="5938925" y="1288673"/>
            <a:ext cx="19483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eaLnBrk="1" hangingPunct="1">
              <a:spcBef>
                <a:spcPct val="0"/>
              </a:spcBef>
              <a:buClrTx/>
              <a:buSzTx/>
              <a:buFontTx/>
              <a:buNone/>
            </a:pPr>
            <a:r>
              <a:rPr lang="en-US" altLang="en-US" sz="1600" b="1" i="1" dirty="0">
                <a:latin typeface="Lato" panose="020F0502020204030203" pitchFamily="34" charset="0"/>
              </a:rPr>
              <a:t>Elastic demand: </a:t>
            </a:r>
            <a:r>
              <a:rPr lang="en-US" altLang="en-US" sz="1600" dirty="0">
                <a:latin typeface="Lato" panose="020F0502020204030203" pitchFamily="34" charset="0"/>
              </a:rPr>
              <a:t>price and total revenue move in opposite directions.</a:t>
            </a:r>
          </a:p>
        </p:txBody>
      </p:sp>
      <p:sp>
        <p:nvSpPr>
          <p:cNvPr id="38935" name="TextBox 37"/>
          <p:cNvSpPr txBox="1">
            <a:spLocks noChangeArrowheads="1"/>
          </p:cNvSpPr>
          <p:nvPr/>
        </p:nvSpPr>
        <p:spPr bwMode="auto">
          <a:xfrm>
            <a:off x="5938925" y="2698503"/>
            <a:ext cx="214398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eaLnBrk="1" hangingPunct="1">
              <a:spcBef>
                <a:spcPct val="0"/>
              </a:spcBef>
              <a:buClrTx/>
              <a:buSzTx/>
              <a:buFontTx/>
              <a:buNone/>
            </a:pPr>
            <a:r>
              <a:rPr lang="en-US" altLang="en-US" sz="1600" b="1" i="1" dirty="0">
                <a:latin typeface="Lato" panose="020F0502020204030203" pitchFamily="34" charset="0"/>
              </a:rPr>
              <a:t>Inelastic demand: </a:t>
            </a:r>
            <a:r>
              <a:rPr lang="en-US" altLang="en-US" sz="1600" dirty="0">
                <a:latin typeface="Lato" panose="020F0502020204030203" pitchFamily="34" charset="0"/>
              </a:rPr>
              <a:t>price and total revenue move in same direction.</a:t>
            </a:r>
          </a:p>
        </p:txBody>
      </p:sp>
    </p:spTree>
    <p:extLst>
      <p:ext uri="{BB962C8B-B14F-4D97-AF65-F5344CB8AC3E}">
        <p14:creationId xmlns:p14="http://schemas.microsoft.com/office/powerpoint/2010/main" val="25487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9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9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9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9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9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9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9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9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9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9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9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9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9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P spid="38918" grpId="0"/>
      <p:bldP spid="38920" grpId="0" animBg="1"/>
      <p:bldP spid="38921" grpId="0" animBg="1"/>
      <p:bldP spid="38922" grpId="0"/>
      <p:bldP spid="38923" grpId="0"/>
      <p:bldP spid="38924" grpId="0"/>
      <p:bldP spid="38925" grpId="0"/>
      <p:bldP spid="38926" grpId="0" animBg="1"/>
      <p:bldP spid="38927" grpId="0" animBg="1"/>
      <p:bldP spid="38928" grpId="0" animBg="1"/>
      <p:bldP spid="38929" grpId="0" animBg="1"/>
      <p:bldP spid="38930" grpId="0" animBg="1"/>
      <p:bldP spid="38931" grpId="0" animBg="1"/>
      <p:bldP spid="38932" grpId="0" animBg="1"/>
      <p:bldP spid="38933" grpId="0" animBg="1"/>
      <p:bldP spid="38934" grpId="0"/>
      <p:bldP spid="389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850" name="Straight Connector 3"/>
          <p:cNvCxnSpPr>
            <a:cxnSpLocks noChangeShapeType="1"/>
          </p:cNvCxnSpPr>
          <p:nvPr/>
        </p:nvCxnSpPr>
        <p:spPr bwMode="auto">
          <a:xfrm>
            <a:off x="2171700" y="571500"/>
            <a:ext cx="0" cy="1714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8851" name="Straight Connector 5"/>
          <p:cNvCxnSpPr>
            <a:cxnSpLocks noChangeShapeType="1"/>
          </p:cNvCxnSpPr>
          <p:nvPr/>
        </p:nvCxnSpPr>
        <p:spPr bwMode="auto">
          <a:xfrm>
            <a:off x="2171700" y="2514600"/>
            <a:ext cx="7144" cy="21145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8852" name="Straight Connector 7"/>
          <p:cNvCxnSpPr>
            <a:cxnSpLocks noChangeShapeType="1"/>
          </p:cNvCxnSpPr>
          <p:nvPr/>
        </p:nvCxnSpPr>
        <p:spPr bwMode="auto">
          <a:xfrm>
            <a:off x="2171700" y="2286000"/>
            <a:ext cx="29146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8853" name="Straight Connector 9"/>
          <p:cNvCxnSpPr>
            <a:cxnSpLocks noChangeShapeType="1"/>
          </p:cNvCxnSpPr>
          <p:nvPr/>
        </p:nvCxnSpPr>
        <p:spPr bwMode="auto">
          <a:xfrm>
            <a:off x="2178844" y="4629150"/>
            <a:ext cx="29146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8854" name="TextBox 10"/>
          <p:cNvSpPr txBox="1">
            <a:spLocks noChangeArrowheads="1"/>
          </p:cNvSpPr>
          <p:nvPr/>
        </p:nvSpPr>
        <p:spPr bwMode="auto">
          <a:xfrm>
            <a:off x="1926431" y="342900"/>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1500">
                <a:latin typeface="Arial" panose="020B0604020202020204" pitchFamily="34" charset="0"/>
              </a:rPr>
              <a:t>P</a:t>
            </a:r>
          </a:p>
        </p:txBody>
      </p:sp>
      <p:sp>
        <p:nvSpPr>
          <p:cNvPr id="78855" name="TextBox 11"/>
          <p:cNvSpPr txBox="1">
            <a:spLocks noChangeArrowheads="1"/>
          </p:cNvSpPr>
          <p:nvPr/>
        </p:nvSpPr>
        <p:spPr bwMode="auto">
          <a:xfrm>
            <a:off x="5172075" y="4479132"/>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1500">
                <a:latin typeface="Arial" panose="020B0604020202020204" pitchFamily="34" charset="0"/>
              </a:rPr>
              <a:t>Q</a:t>
            </a:r>
          </a:p>
        </p:txBody>
      </p:sp>
      <p:sp>
        <p:nvSpPr>
          <p:cNvPr id="78856" name="TextBox 12"/>
          <p:cNvSpPr txBox="1">
            <a:spLocks noChangeArrowheads="1"/>
          </p:cNvSpPr>
          <p:nvPr/>
        </p:nvSpPr>
        <p:spPr bwMode="auto">
          <a:xfrm>
            <a:off x="1847850" y="2462213"/>
            <a:ext cx="4411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1500">
                <a:latin typeface="Arial" panose="020B0604020202020204" pitchFamily="34" charset="0"/>
              </a:rPr>
              <a:t>TR</a:t>
            </a:r>
          </a:p>
        </p:txBody>
      </p:sp>
      <p:sp>
        <p:nvSpPr>
          <p:cNvPr id="78857" name="TextBox 13"/>
          <p:cNvSpPr txBox="1">
            <a:spLocks noChangeArrowheads="1"/>
          </p:cNvSpPr>
          <p:nvPr/>
        </p:nvSpPr>
        <p:spPr bwMode="auto">
          <a:xfrm>
            <a:off x="5086350" y="2135982"/>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1500">
                <a:latin typeface="Arial" panose="020B0604020202020204" pitchFamily="34" charset="0"/>
              </a:rPr>
              <a:t>Q</a:t>
            </a:r>
          </a:p>
        </p:txBody>
      </p:sp>
      <p:cxnSp>
        <p:nvCxnSpPr>
          <p:cNvPr id="78858" name="Straight Connector 15"/>
          <p:cNvCxnSpPr>
            <a:cxnSpLocks noChangeShapeType="1"/>
          </p:cNvCxnSpPr>
          <p:nvPr/>
        </p:nvCxnSpPr>
        <p:spPr bwMode="auto">
          <a:xfrm>
            <a:off x="2147888" y="1035844"/>
            <a:ext cx="2743200" cy="1257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17"/>
          <p:cNvCxnSpPr>
            <a:cxnSpLocks noChangeShapeType="1"/>
          </p:cNvCxnSpPr>
          <p:nvPr/>
        </p:nvCxnSpPr>
        <p:spPr bwMode="auto">
          <a:xfrm>
            <a:off x="3543300" y="571500"/>
            <a:ext cx="0" cy="40576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78860" name="Right Brace 19"/>
          <p:cNvSpPr>
            <a:spLocks/>
          </p:cNvSpPr>
          <p:nvPr/>
        </p:nvSpPr>
        <p:spPr bwMode="auto">
          <a:xfrm rot="17653379">
            <a:off x="2802137" y="530424"/>
            <a:ext cx="171450" cy="1498997"/>
          </a:xfrm>
          <a:prstGeom prst="rightBrace">
            <a:avLst>
              <a:gd name="adj1" fmla="val 8338"/>
              <a:gd name="adj2" fmla="val 50000"/>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defTabSz="685800">
              <a:spcBef>
                <a:spcPct val="0"/>
              </a:spcBef>
              <a:buClrTx/>
              <a:buSzTx/>
              <a:buNone/>
            </a:pPr>
            <a:endParaRPr lang="en-US" altLang="en-US" sz="2400">
              <a:latin typeface="Times New Roman" panose="02020603050405020304" pitchFamily="18" charset="0"/>
            </a:endParaRPr>
          </a:p>
        </p:txBody>
      </p:sp>
      <p:sp>
        <p:nvSpPr>
          <p:cNvPr id="78861" name="Right Brace 20"/>
          <p:cNvSpPr>
            <a:spLocks/>
          </p:cNvSpPr>
          <p:nvPr/>
        </p:nvSpPr>
        <p:spPr bwMode="auto">
          <a:xfrm rot="17653379">
            <a:off x="4167783" y="1167408"/>
            <a:ext cx="185738" cy="1465659"/>
          </a:xfrm>
          <a:prstGeom prst="rightBrace">
            <a:avLst>
              <a:gd name="adj1" fmla="val 8329"/>
              <a:gd name="adj2" fmla="val 50000"/>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defTabSz="685800">
              <a:spcBef>
                <a:spcPct val="0"/>
              </a:spcBef>
              <a:buClrTx/>
              <a:buSzTx/>
              <a:buNone/>
            </a:pPr>
            <a:endParaRPr lang="en-US" altLang="en-US" sz="2400">
              <a:latin typeface="Times New Roman" panose="02020603050405020304" pitchFamily="18" charset="0"/>
            </a:endParaRPr>
          </a:p>
        </p:txBody>
      </p:sp>
      <p:sp>
        <p:nvSpPr>
          <p:cNvPr id="78862" name="Freeform 21"/>
          <p:cNvSpPr>
            <a:spLocks/>
          </p:cNvSpPr>
          <p:nvPr/>
        </p:nvSpPr>
        <p:spPr bwMode="auto">
          <a:xfrm>
            <a:off x="2171700" y="3287316"/>
            <a:ext cx="257175" cy="720328"/>
          </a:xfrm>
          <a:custGeom>
            <a:avLst/>
            <a:gdLst>
              <a:gd name="T0" fmla="*/ 0 w 342271"/>
              <a:gd name="T1" fmla="*/ 980056 h 959224"/>
              <a:gd name="T2" fmla="*/ 286716 w 342271"/>
              <a:gd name="T3" fmla="*/ 0 h 959224"/>
              <a:gd name="T4" fmla="*/ 0 60000 65536"/>
              <a:gd name="T5" fmla="*/ 0 60000 65536"/>
            </a:gdLst>
            <a:ahLst/>
            <a:cxnLst>
              <a:cxn ang="T4">
                <a:pos x="T0" y="T1"/>
              </a:cxn>
              <a:cxn ang="T5">
                <a:pos x="T2" y="T3"/>
              </a:cxn>
            </a:cxnLst>
            <a:rect l="0" t="0" r="r" b="b"/>
            <a:pathLst>
              <a:path w="342271" h="959224">
                <a:moveTo>
                  <a:pt x="0" y="959224"/>
                </a:moveTo>
                <a:cubicBezTo>
                  <a:pt x="228600" y="866588"/>
                  <a:pt x="457200" y="773953"/>
                  <a:pt x="277906" y="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050"/>
          </a:p>
        </p:txBody>
      </p:sp>
      <p:sp>
        <p:nvSpPr>
          <p:cNvPr id="78863" name="Freeform 22"/>
          <p:cNvSpPr>
            <a:spLocks/>
          </p:cNvSpPr>
          <p:nvPr/>
        </p:nvSpPr>
        <p:spPr bwMode="auto">
          <a:xfrm>
            <a:off x="2178844" y="2822972"/>
            <a:ext cx="1652588" cy="1184672"/>
          </a:xfrm>
          <a:custGeom>
            <a:avLst/>
            <a:gdLst>
              <a:gd name="T0" fmla="*/ 0 w 2203520"/>
              <a:gd name="T1" fmla="*/ 1579898 h 1579541"/>
              <a:gd name="T2" fmla="*/ 304630 w 2203520"/>
              <a:gd name="T3" fmla="*/ 745993 h 1579541"/>
              <a:gd name="T4" fmla="*/ 833275 w 2203520"/>
              <a:gd name="T5" fmla="*/ 1752 h 1579541"/>
              <a:gd name="T6" fmla="*/ 2132444 w 2203520"/>
              <a:gd name="T7" fmla="*/ 468019 h 15795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03520" h="1579541">
                <a:moveTo>
                  <a:pt x="0" y="1579541"/>
                </a:moveTo>
                <a:cubicBezTo>
                  <a:pt x="82923" y="1294164"/>
                  <a:pt x="165847" y="1008788"/>
                  <a:pt x="304800" y="745823"/>
                </a:cubicBezTo>
                <a:cubicBezTo>
                  <a:pt x="443753" y="482858"/>
                  <a:pt x="528917" y="48070"/>
                  <a:pt x="833717" y="1752"/>
                </a:cubicBezTo>
                <a:cubicBezTo>
                  <a:pt x="1138517" y="-44566"/>
                  <a:pt x="2528047" y="845929"/>
                  <a:pt x="2133600" y="467917"/>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050"/>
          </a:p>
        </p:txBody>
      </p:sp>
      <p:sp>
        <p:nvSpPr>
          <p:cNvPr id="78864" name="Freeform 23"/>
          <p:cNvSpPr>
            <a:spLocks/>
          </p:cNvSpPr>
          <p:nvPr/>
        </p:nvSpPr>
        <p:spPr bwMode="auto">
          <a:xfrm>
            <a:off x="2178844" y="2824163"/>
            <a:ext cx="2763441" cy="1183481"/>
          </a:xfrm>
          <a:custGeom>
            <a:avLst/>
            <a:gdLst>
              <a:gd name="T0" fmla="*/ 0 w 3685026"/>
              <a:gd name="T1" fmla="*/ 1580951 h 1577789"/>
              <a:gd name="T2" fmla="*/ 125251 w 3685026"/>
              <a:gd name="T3" fmla="*/ 916236 h 1577789"/>
              <a:gd name="T4" fmla="*/ 518899 w 3685026"/>
              <a:gd name="T5" fmla="*/ 404228 h 1577789"/>
              <a:gd name="T6" fmla="*/ 617320 w 3685026"/>
              <a:gd name="T7" fmla="*/ 332358 h 1577789"/>
              <a:gd name="T8" fmla="*/ 670993 w 3685026"/>
              <a:gd name="T9" fmla="*/ 287449 h 1577789"/>
              <a:gd name="T10" fmla="*/ 796244 w 3685026"/>
              <a:gd name="T11" fmla="*/ 215578 h 1577789"/>
              <a:gd name="T12" fmla="*/ 1673017 w 3685026"/>
              <a:gd name="T13" fmla="*/ 62872 h 1577789"/>
              <a:gd name="T14" fmla="*/ 2129295 w 3685026"/>
              <a:gd name="T15" fmla="*/ 0 h 1577789"/>
              <a:gd name="T16" fmla="*/ 2218759 w 3685026"/>
              <a:gd name="T17" fmla="*/ 62872 h 1577789"/>
              <a:gd name="T18" fmla="*/ 2299277 w 3685026"/>
              <a:gd name="T19" fmla="*/ 98816 h 1577789"/>
              <a:gd name="T20" fmla="*/ 2352957 w 3685026"/>
              <a:gd name="T21" fmla="*/ 116780 h 1577789"/>
              <a:gd name="T22" fmla="*/ 2478208 w 3685026"/>
              <a:gd name="T23" fmla="*/ 134743 h 1577789"/>
              <a:gd name="T24" fmla="*/ 2621355 w 3685026"/>
              <a:gd name="T25" fmla="*/ 152706 h 1577789"/>
              <a:gd name="T26" fmla="*/ 2997113 w 3685026"/>
              <a:gd name="T27" fmla="*/ 368284 h 1577789"/>
              <a:gd name="T28" fmla="*/ 3050793 w 3685026"/>
              <a:gd name="T29" fmla="*/ 440155 h 1577789"/>
              <a:gd name="T30" fmla="*/ 3068689 w 3685026"/>
              <a:gd name="T31" fmla="*/ 467100 h 1577789"/>
              <a:gd name="T32" fmla="*/ 3104474 w 3685026"/>
              <a:gd name="T33" fmla="*/ 494045 h 1577789"/>
              <a:gd name="T34" fmla="*/ 3122366 w 3685026"/>
              <a:gd name="T35" fmla="*/ 520990 h 1577789"/>
              <a:gd name="T36" fmla="*/ 3176044 w 3685026"/>
              <a:gd name="T37" fmla="*/ 574898 h 1577789"/>
              <a:gd name="T38" fmla="*/ 3193940 w 3685026"/>
              <a:gd name="T39" fmla="*/ 592861 h 1577789"/>
              <a:gd name="T40" fmla="*/ 3265511 w 3685026"/>
              <a:gd name="T41" fmla="*/ 682678 h 1577789"/>
              <a:gd name="T42" fmla="*/ 3283405 w 3685026"/>
              <a:gd name="T43" fmla="*/ 700651 h 1577789"/>
              <a:gd name="T44" fmla="*/ 3301297 w 3685026"/>
              <a:gd name="T45" fmla="*/ 709638 h 1577789"/>
              <a:gd name="T46" fmla="*/ 3569696 w 3685026"/>
              <a:gd name="T47" fmla="*/ 1068942 h 1577789"/>
              <a:gd name="T48" fmla="*/ 3623378 w 3685026"/>
              <a:gd name="T49" fmla="*/ 1158766 h 1577789"/>
              <a:gd name="T50" fmla="*/ 3668109 w 3685026"/>
              <a:gd name="T51" fmla="*/ 1248594 h 1577789"/>
              <a:gd name="T52" fmla="*/ 3677056 w 3685026"/>
              <a:gd name="T53" fmla="*/ 1293502 h 1577789"/>
              <a:gd name="T54" fmla="*/ 3659163 w 3685026"/>
              <a:gd name="T55" fmla="*/ 1419263 h 1577789"/>
              <a:gd name="T56" fmla="*/ 3650217 w 3685026"/>
              <a:gd name="T57" fmla="*/ 1509097 h 157778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685026" h="1577789">
                <a:moveTo>
                  <a:pt x="0" y="1577789"/>
                </a:moveTo>
                <a:lnTo>
                  <a:pt x="125506" y="914400"/>
                </a:lnTo>
                <a:lnTo>
                  <a:pt x="519953" y="403412"/>
                </a:lnTo>
                <a:cubicBezTo>
                  <a:pt x="552823" y="379506"/>
                  <a:pt x="586278" y="356384"/>
                  <a:pt x="618564" y="331695"/>
                </a:cubicBezTo>
                <a:cubicBezTo>
                  <a:pt x="637104" y="317518"/>
                  <a:pt x="652784" y="299591"/>
                  <a:pt x="672353" y="286871"/>
                </a:cubicBezTo>
                <a:cubicBezTo>
                  <a:pt x="712752" y="260611"/>
                  <a:pt x="797859" y="215153"/>
                  <a:pt x="797859" y="215153"/>
                </a:cubicBezTo>
                <a:lnTo>
                  <a:pt x="1676400" y="62753"/>
                </a:lnTo>
                <a:lnTo>
                  <a:pt x="2133600" y="0"/>
                </a:lnTo>
                <a:cubicBezTo>
                  <a:pt x="2163482" y="20918"/>
                  <a:pt x="2192564" y="43028"/>
                  <a:pt x="2223247" y="62753"/>
                </a:cubicBezTo>
                <a:cubicBezTo>
                  <a:pt x="2241602" y="74553"/>
                  <a:pt x="2285106" y="91767"/>
                  <a:pt x="2303929" y="98612"/>
                </a:cubicBezTo>
                <a:cubicBezTo>
                  <a:pt x="2321690" y="105071"/>
                  <a:pt x="2339185" y="112836"/>
                  <a:pt x="2357717" y="116542"/>
                </a:cubicBezTo>
                <a:cubicBezTo>
                  <a:pt x="2399156" y="124830"/>
                  <a:pt x="2441289" y="129229"/>
                  <a:pt x="2483223" y="134471"/>
                </a:cubicBezTo>
                <a:lnTo>
                  <a:pt x="2626659" y="152400"/>
                </a:lnTo>
                <a:lnTo>
                  <a:pt x="3003176" y="367553"/>
                </a:lnTo>
                <a:cubicBezTo>
                  <a:pt x="3021105" y="391459"/>
                  <a:pt x="3039388" y="415104"/>
                  <a:pt x="3056964" y="439271"/>
                </a:cubicBezTo>
                <a:cubicBezTo>
                  <a:pt x="3063301" y="447985"/>
                  <a:pt x="3067275" y="458546"/>
                  <a:pt x="3074894" y="466165"/>
                </a:cubicBezTo>
                <a:cubicBezTo>
                  <a:pt x="3085459" y="476730"/>
                  <a:pt x="3098800" y="484094"/>
                  <a:pt x="3110753" y="493059"/>
                </a:cubicBezTo>
                <a:cubicBezTo>
                  <a:pt x="3116729" y="502024"/>
                  <a:pt x="3121524" y="511900"/>
                  <a:pt x="3128682" y="519953"/>
                </a:cubicBezTo>
                <a:cubicBezTo>
                  <a:pt x="3145528" y="538905"/>
                  <a:pt x="3164540" y="555812"/>
                  <a:pt x="3182470" y="573742"/>
                </a:cubicBezTo>
                <a:cubicBezTo>
                  <a:pt x="3188447" y="579719"/>
                  <a:pt x="3195120" y="585071"/>
                  <a:pt x="3200400" y="591671"/>
                </a:cubicBezTo>
                <a:cubicBezTo>
                  <a:pt x="3224306" y="621553"/>
                  <a:pt x="3245057" y="654258"/>
                  <a:pt x="3272117" y="681318"/>
                </a:cubicBezTo>
                <a:cubicBezTo>
                  <a:pt x="3278094" y="687295"/>
                  <a:pt x="3283285" y="694177"/>
                  <a:pt x="3290047" y="699248"/>
                </a:cubicBezTo>
                <a:cubicBezTo>
                  <a:pt x="3295392" y="703257"/>
                  <a:pt x="3302000" y="705224"/>
                  <a:pt x="3307976" y="708212"/>
                </a:cubicBezTo>
                <a:lnTo>
                  <a:pt x="3576917" y="1066800"/>
                </a:lnTo>
                <a:cubicBezTo>
                  <a:pt x="3594847" y="1096683"/>
                  <a:pt x="3615121" y="1125278"/>
                  <a:pt x="3630706" y="1156448"/>
                </a:cubicBezTo>
                <a:cubicBezTo>
                  <a:pt x="3687343" y="1269722"/>
                  <a:pt x="3610429" y="1159295"/>
                  <a:pt x="3675529" y="1246095"/>
                </a:cubicBezTo>
                <a:cubicBezTo>
                  <a:pt x="3678517" y="1261036"/>
                  <a:pt x="3684494" y="1275681"/>
                  <a:pt x="3684494" y="1290918"/>
                </a:cubicBezTo>
                <a:cubicBezTo>
                  <a:pt x="3684494" y="1386115"/>
                  <a:pt x="3689854" y="1369846"/>
                  <a:pt x="3666564" y="1416424"/>
                </a:cubicBezTo>
                <a:lnTo>
                  <a:pt x="3657600" y="15060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050"/>
          </a:p>
        </p:txBody>
      </p:sp>
      <p:sp>
        <p:nvSpPr>
          <p:cNvPr id="78865" name="Freeform 25"/>
          <p:cNvSpPr>
            <a:spLocks/>
          </p:cNvSpPr>
          <p:nvPr/>
        </p:nvSpPr>
        <p:spPr bwMode="auto">
          <a:xfrm>
            <a:off x="2521744" y="754857"/>
            <a:ext cx="3819525" cy="2388394"/>
          </a:xfrm>
          <a:custGeom>
            <a:avLst/>
            <a:gdLst>
              <a:gd name="T0" fmla="*/ 0 w 5093845"/>
              <a:gd name="T1" fmla="*/ 3030430 h 3184365"/>
              <a:gd name="T2" fmla="*/ 607271 w 5093845"/>
              <a:gd name="T3" fmla="*/ 2806125 h 3184365"/>
              <a:gd name="T4" fmla="*/ 660855 w 5093845"/>
              <a:gd name="T5" fmla="*/ 2501070 h 3184365"/>
              <a:gd name="T6" fmla="*/ 598340 w 5093845"/>
              <a:gd name="T7" fmla="*/ 2375445 h 3184365"/>
              <a:gd name="T8" fmla="*/ 205406 w 5093845"/>
              <a:gd name="T9" fmla="*/ 2384427 h 3184365"/>
              <a:gd name="T10" fmla="*/ 241129 w 5093845"/>
              <a:gd name="T11" fmla="*/ 2967626 h 3184365"/>
              <a:gd name="T12" fmla="*/ 267921 w 5093845"/>
              <a:gd name="T13" fmla="*/ 3030430 h 3184365"/>
              <a:gd name="T14" fmla="*/ 3679371 w 5093845"/>
              <a:gd name="T15" fmla="*/ 957815 h 3184365"/>
              <a:gd name="T16" fmla="*/ 3715092 w 5093845"/>
              <a:gd name="T17" fmla="*/ 975761 h 3184365"/>
              <a:gd name="T18" fmla="*/ 4563491 w 5093845"/>
              <a:gd name="T19" fmla="*/ 1998604 h 3184365"/>
              <a:gd name="T20" fmla="*/ 4304506 w 5093845"/>
              <a:gd name="T21" fmla="*/ 159276 h 3184365"/>
              <a:gd name="T22" fmla="*/ 5063599 w 5093845"/>
              <a:gd name="T23" fmla="*/ 159276 h 3184365"/>
              <a:gd name="T24" fmla="*/ 3634718 w 5093845"/>
              <a:gd name="T25" fmla="*/ 715564 h 31843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93845" h="3184365">
                <a:moveTo>
                  <a:pt x="0" y="3027846"/>
                </a:moveTo>
                <a:cubicBezTo>
                  <a:pt x="249517" y="2959863"/>
                  <a:pt x="499035" y="2891881"/>
                  <a:pt x="609600" y="2803728"/>
                </a:cubicBezTo>
                <a:cubicBezTo>
                  <a:pt x="720165" y="2715575"/>
                  <a:pt x="664882" y="2570646"/>
                  <a:pt x="663388" y="2498928"/>
                </a:cubicBezTo>
                <a:cubicBezTo>
                  <a:pt x="661894" y="2427210"/>
                  <a:pt x="676835" y="2392845"/>
                  <a:pt x="600635" y="2373422"/>
                </a:cubicBezTo>
                <a:cubicBezTo>
                  <a:pt x="524435" y="2353999"/>
                  <a:pt x="265953" y="2283775"/>
                  <a:pt x="206188" y="2382387"/>
                </a:cubicBezTo>
                <a:cubicBezTo>
                  <a:pt x="146423" y="2480999"/>
                  <a:pt x="231588" y="2857516"/>
                  <a:pt x="242047" y="2965093"/>
                </a:cubicBezTo>
                <a:cubicBezTo>
                  <a:pt x="252506" y="3072670"/>
                  <a:pt x="-306294" y="3362528"/>
                  <a:pt x="268941" y="3027846"/>
                </a:cubicBezTo>
                <a:cubicBezTo>
                  <a:pt x="844176" y="2693164"/>
                  <a:pt x="3116730" y="1299152"/>
                  <a:pt x="3693459" y="956999"/>
                </a:cubicBezTo>
                <a:cubicBezTo>
                  <a:pt x="4270188" y="614846"/>
                  <a:pt x="3581399" y="801610"/>
                  <a:pt x="3729317" y="974928"/>
                </a:cubicBezTo>
                <a:cubicBezTo>
                  <a:pt x="3877235" y="1148246"/>
                  <a:pt x="4482352" y="2132869"/>
                  <a:pt x="4580964" y="1996904"/>
                </a:cubicBezTo>
                <a:cubicBezTo>
                  <a:pt x="4679576" y="1860939"/>
                  <a:pt x="4237317" y="465434"/>
                  <a:pt x="4320988" y="159140"/>
                </a:cubicBezTo>
                <a:cubicBezTo>
                  <a:pt x="4404659" y="-147154"/>
                  <a:pt x="5195047" y="66505"/>
                  <a:pt x="5082988" y="159140"/>
                </a:cubicBezTo>
                <a:cubicBezTo>
                  <a:pt x="4970929" y="251775"/>
                  <a:pt x="3990788" y="653693"/>
                  <a:pt x="3648635" y="714952"/>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050"/>
          </a:p>
        </p:txBody>
      </p:sp>
      <p:sp>
        <p:nvSpPr>
          <p:cNvPr id="78866" name="Freeform 29"/>
          <p:cNvSpPr>
            <a:spLocks/>
          </p:cNvSpPr>
          <p:nvPr/>
        </p:nvSpPr>
        <p:spPr bwMode="auto">
          <a:xfrm>
            <a:off x="2189560" y="2822973"/>
            <a:ext cx="2817019" cy="1806178"/>
          </a:xfrm>
          <a:custGeom>
            <a:avLst/>
            <a:gdLst>
              <a:gd name="T0" fmla="*/ 0 w 3756212"/>
              <a:gd name="T1" fmla="*/ 20025205 h 2126153"/>
              <a:gd name="T2" fmla="*/ 152264 w 3756212"/>
              <a:gd name="T3" fmla="*/ 13945932 h 2126153"/>
              <a:gd name="T4" fmla="*/ 618038 w 3756212"/>
              <a:gd name="T5" fmla="*/ 7022328 h 2126153"/>
              <a:gd name="T6" fmla="*/ 1083811 w 3756212"/>
              <a:gd name="T7" fmla="*/ 2885051 h 2126153"/>
              <a:gd name="T8" fmla="*/ 1513761 w 3756212"/>
              <a:gd name="T9" fmla="*/ 520909 h 2126153"/>
              <a:gd name="T10" fmla="*/ 1997441 w 3756212"/>
              <a:gd name="T11" fmla="*/ 267595 h 2126153"/>
              <a:gd name="T12" fmla="*/ 2651309 w 3756212"/>
              <a:gd name="T13" fmla="*/ 3222798 h 2126153"/>
              <a:gd name="T14" fmla="*/ 3224557 w 3756212"/>
              <a:gd name="T15" fmla="*/ 9133189 h 2126153"/>
              <a:gd name="T16" fmla="*/ 3600769 w 3756212"/>
              <a:gd name="T17" fmla="*/ 15146126 h 2126153"/>
              <a:gd name="T18" fmla="*/ 3753033 w 3756212"/>
              <a:gd name="T19" fmla="*/ 19940745 h 2126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56212" h="2126153">
                <a:moveTo>
                  <a:pt x="0" y="2126153"/>
                </a:moveTo>
                <a:cubicBezTo>
                  <a:pt x="24653" y="1918470"/>
                  <a:pt x="49306" y="1710788"/>
                  <a:pt x="152400" y="1480694"/>
                </a:cubicBezTo>
                <a:cubicBezTo>
                  <a:pt x="255494" y="1250600"/>
                  <a:pt x="463177" y="941318"/>
                  <a:pt x="618565" y="745588"/>
                </a:cubicBezTo>
                <a:cubicBezTo>
                  <a:pt x="773953" y="549859"/>
                  <a:pt x="935317" y="421364"/>
                  <a:pt x="1084729" y="306317"/>
                </a:cubicBezTo>
                <a:cubicBezTo>
                  <a:pt x="1234141" y="191270"/>
                  <a:pt x="1362636" y="101625"/>
                  <a:pt x="1515036" y="55307"/>
                </a:cubicBezTo>
                <a:cubicBezTo>
                  <a:pt x="1667436" y="8989"/>
                  <a:pt x="1809376" y="-27724"/>
                  <a:pt x="1999130" y="28411"/>
                </a:cubicBezTo>
                <a:cubicBezTo>
                  <a:pt x="2188884" y="84546"/>
                  <a:pt x="2448859" y="185294"/>
                  <a:pt x="2653553" y="342177"/>
                </a:cubicBezTo>
                <a:cubicBezTo>
                  <a:pt x="2858247" y="499060"/>
                  <a:pt x="3068918" y="758715"/>
                  <a:pt x="3227294" y="969706"/>
                </a:cubicBezTo>
                <a:cubicBezTo>
                  <a:pt x="3385671" y="1180697"/>
                  <a:pt x="3515659" y="1416877"/>
                  <a:pt x="3603812" y="1608124"/>
                </a:cubicBezTo>
                <a:cubicBezTo>
                  <a:pt x="3691965" y="1799371"/>
                  <a:pt x="3737535" y="1970764"/>
                  <a:pt x="3756212" y="211718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78867" name="TextBox 32"/>
          <p:cNvSpPr txBox="1">
            <a:spLocks noChangeArrowheads="1"/>
          </p:cNvSpPr>
          <p:nvPr/>
        </p:nvSpPr>
        <p:spPr bwMode="auto">
          <a:xfrm rot="1562518">
            <a:off x="2580379" y="928167"/>
            <a:ext cx="9733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900">
                <a:latin typeface="Arial" panose="020B0604020202020204" pitchFamily="34" charset="0"/>
              </a:rPr>
              <a:t>Elastic demand</a:t>
            </a:r>
          </a:p>
        </p:txBody>
      </p:sp>
      <p:sp>
        <p:nvSpPr>
          <p:cNvPr id="78868" name="TextBox 33"/>
          <p:cNvSpPr txBox="1">
            <a:spLocks noChangeArrowheads="1"/>
          </p:cNvSpPr>
          <p:nvPr/>
        </p:nvSpPr>
        <p:spPr bwMode="auto">
          <a:xfrm rot="1562518">
            <a:off x="3842435" y="1637184"/>
            <a:ext cx="10567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900">
                <a:latin typeface="Arial" panose="020B0604020202020204" pitchFamily="34" charset="0"/>
              </a:rPr>
              <a:t>Inelastic demand</a:t>
            </a:r>
          </a:p>
        </p:txBody>
      </p:sp>
      <p:sp>
        <p:nvSpPr>
          <p:cNvPr id="78869" name="TextBox 34"/>
          <p:cNvSpPr txBox="1">
            <a:spLocks noChangeArrowheads="1"/>
          </p:cNvSpPr>
          <p:nvPr/>
        </p:nvSpPr>
        <p:spPr bwMode="auto">
          <a:xfrm>
            <a:off x="4942285" y="1560910"/>
            <a:ext cx="93487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900">
                <a:latin typeface="Arial" panose="020B0604020202020204" pitchFamily="34" charset="0"/>
              </a:rPr>
              <a:t>Demand curve</a:t>
            </a:r>
          </a:p>
        </p:txBody>
      </p:sp>
      <p:cxnSp>
        <p:nvCxnSpPr>
          <p:cNvPr id="78870" name="Straight Arrow Connector 36"/>
          <p:cNvCxnSpPr>
            <a:cxnSpLocks noChangeShapeType="1"/>
          </p:cNvCxnSpPr>
          <p:nvPr/>
        </p:nvCxnSpPr>
        <p:spPr bwMode="auto">
          <a:xfrm flipH="1">
            <a:off x="4457700" y="1769269"/>
            <a:ext cx="714375" cy="27979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78871" name="TextBox 38"/>
          <p:cNvSpPr txBox="1">
            <a:spLocks noChangeArrowheads="1"/>
          </p:cNvSpPr>
          <p:nvPr/>
        </p:nvSpPr>
        <p:spPr bwMode="auto">
          <a:xfrm>
            <a:off x="4686300" y="3143250"/>
            <a:ext cx="13773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1050">
                <a:latin typeface="Arial" panose="020B0604020202020204" pitchFamily="34" charset="0"/>
              </a:rPr>
              <a:t>Total revenue curve</a:t>
            </a:r>
          </a:p>
        </p:txBody>
      </p:sp>
      <p:cxnSp>
        <p:nvCxnSpPr>
          <p:cNvPr id="78872" name="Straight Arrow Connector 39"/>
          <p:cNvCxnSpPr>
            <a:cxnSpLocks noChangeShapeType="1"/>
          </p:cNvCxnSpPr>
          <p:nvPr/>
        </p:nvCxnSpPr>
        <p:spPr bwMode="auto">
          <a:xfrm flipH="1">
            <a:off x="4649391" y="3367088"/>
            <a:ext cx="714375" cy="27979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78873" name="TextBox 41"/>
          <p:cNvSpPr txBox="1">
            <a:spLocks noChangeArrowheads="1"/>
          </p:cNvSpPr>
          <p:nvPr/>
        </p:nvSpPr>
        <p:spPr bwMode="auto">
          <a:xfrm>
            <a:off x="4261248" y="1197769"/>
            <a:ext cx="186461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1050">
                <a:latin typeface="Arial" panose="020B0604020202020204" pitchFamily="34" charset="0"/>
              </a:rPr>
              <a:t>Unitary elasticity at midpoint</a:t>
            </a:r>
          </a:p>
        </p:txBody>
      </p:sp>
      <p:cxnSp>
        <p:nvCxnSpPr>
          <p:cNvPr id="78874" name="Straight Arrow Connector 42"/>
          <p:cNvCxnSpPr>
            <a:cxnSpLocks noChangeShapeType="1"/>
          </p:cNvCxnSpPr>
          <p:nvPr/>
        </p:nvCxnSpPr>
        <p:spPr bwMode="auto">
          <a:xfrm flipH="1">
            <a:off x="3564731" y="1363266"/>
            <a:ext cx="714375" cy="27979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78875" name="TextBox 43"/>
          <p:cNvSpPr txBox="1">
            <a:spLocks noChangeArrowheads="1"/>
          </p:cNvSpPr>
          <p:nvPr/>
        </p:nvSpPr>
        <p:spPr bwMode="auto">
          <a:xfrm>
            <a:off x="4019550" y="2537222"/>
            <a:ext cx="36215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1050">
                <a:latin typeface="Arial" panose="020B0604020202020204" pitchFamily="34" charset="0"/>
              </a:rPr>
              <a:t>Total revenue maximized where demand is unitary elastic</a:t>
            </a:r>
          </a:p>
        </p:txBody>
      </p:sp>
      <p:cxnSp>
        <p:nvCxnSpPr>
          <p:cNvPr id="78876" name="Straight Arrow Connector 44"/>
          <p:cNvCxnSpPr>
            <a:cxnSpLocks noChangeShapeType="1"/>
            <a:stCxn id="78875" idx="1"/>
          </p:cNvCxnSpPr>
          <p:nvPr/>
        </p:nvCxnSpPr>
        <p:spPr bwMode="auto">
          <a:xfrm flipH="1">
            <a:off x="3543300" y="2652713"/>
            <a:ext cx="476250" cy="142875"/>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49638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929211" y="358388"/>
            <a:ext cx="7383641" cy="658105"/>
          </a:xfrm>
          <a:prstGeom prst="rect">
            <a:avLst/>
          </a:prstGeom>
        </p:spPr>
        <p:txBody>
          <a:bodyPr spcFirstLastPara="1" wrap="square" lIns="91425" tIns="91425" rIns="91425" bIns="91425" anchor="b" anchorCtr="0">
            <a:noAutofit/>
          </a:bodyPr>
          <a:lstStyle/>
          <a:p>
            <a:pPr lvl="0"/>
            <a:r>
              <a:rPr lang="en-US" altLang="en-US" sz="2600" dirty="0" smtClean="0">
                <a:solidFill>
                  <a:schemeClr val="tx1"/>
                </a:solidFill>
              </a:rPr>
              <a:t>Estimating Price Elasticity of Demand</a:t>
            </a:r>
            <a:endParaRPr sz="2600" dirty="0">
              <a:solidFill>
                <a:schemeClr val="tx1"/>
              </a:solidFill>
            </a:endParaRPr>
          </a:p>
        </p:txBody>
      </p:sp>
      <p:sp>
        <p:nvSpPr>
          <p:cNvPr id="125" name="Google Shape;125;p17"/>
          <p:cNvSpPr txBox="1">
            <a:spLocks noGrp="1"/>
          </p:cNvSpPr>
          <p:nvPr>
            <p:ph type="body" idx="1"/>
          </p:nvPr>
        </p:nvSpPr>
        <p:spPr>
          <a:xfrm>
            <a:off x="997006" y="1158891"/>
            <a:ext cx="6724052" cy="3232595"/>
          </a:xfrm>
          <a:prstGeom prst="rect">
            <a:avLst/>
          </a:prstGeom>
        </p:spPr>
        <p:txBody>
          <a:bodyPr spcFirstLastPara="1" wrap="square" lIns="91425" tIns="91425" rIns="91425" bIns="91425" anchor="t" anchorCtr="0">
            <a:noAutofit/>
          </a:bodyPr>
          <a:lstStyle/>
          <a:p>
            <a:pPr marL="344488" lvl="1" indent="-342900">
              <a:spcBef>
                <a:spcPts val="600"/>
              </a:spcBef>
              <a:buClr>
                <a:schemeClr val="accent6"/>
              </a:buClr>
              <a:buSzPts val="1800"/>
              <a:buFont typeface="Lato"/>
              <a:buChar char="▷"/>
              <a:defRPr/>
            </a:pPr>
            <a:r>
              <a:rPr lang="en-US" altLang="en-US" sz="2100" dirty="0" smtClean="0">
                <a:solidFill>
                  <a:schemeClr val="accent2">
                    <a:lumMod val="50000"/>
                  </a:schemeClr>
                </a:solidFill>
              </a:rPr>
              <a:t>We </a:t>
            </a:r>
            <a:r>
              <a:rPr lang="en-US" altLang="en-US" sz="2100" dirty="0">
                <a:solidFill>
                  <a:schemeClr val="accent2">
                    <a:lumMod val="50000"/>
                  </a:schemeClr>
                </a:solidFill>
              </a:rPr>
              <a:t>can see that knowing the price elasticity of demand would be very useful for a firm. But how can a firm know this information?</a:t>
            </a:r>
          </a:p>
          <a:p>
            <a:pPr marL="801688" lvl="2" indent="-342900">
              <a:spcBef>
                <a:spcPts val="600"/>
              </a:spcBef>
              <a:buClr>
                <a:schemeClr val="accent6"/>
              </a:buClr>
              <a:buSzPts val="1800"/>
              <a:buFont typeface="Lato"/>
              <a:buChar char="▷"/>
              <a:defRPr/>
            </a:pPr>
            <a:r>
              <a:rPr lang="en-US" altLang="en-US" sz="2100" dirty="0">
                <a:solidFill>
                  <a:schemeClr val="tx1"/>
                </a:solidFill>
              </a:rPr>
              <a:t>For a well-established product, economists can use historical data to estimate the demand curve</a:t>
            </a:r>
            <a:r>
              <a:rPr lang="en-US" altLang="en-US" sz="2100" dirty="0" smtClean="0">
                <a:solidFill>
                  <a:schemeClr val="tx1"/>
                </a:solidFill>
              </a:rPr>
              <a:t>.</a:t>
            </a:r>
            <a:endParaRPr lang="en-US" altLang="en-US" sz="2100" dirty="0">
              <a:solidFill>
                <a:schemeClr val="tx1"/>
              </a:solidFill>
            </a:endParaRPr>
          </a:p>
          <a:p>
            <a:pPr marL="801688" lvl="2" indent="-342900">
              <a:spcBef>
                <a:spcPts val="600"/>
              </a:spcBef>
              <a:buClr>
                <a:schemeClr val="accent6"/>
              </a:buClr>
              <a:buSzPts val="1800"/>
              <a:buFont typeface="Lato"/>
              <a:buChar char="▷"/>
              <a:defRPr/>
            </a:pPr>
            <a:r>
              <a:rPr lang="en-US" altLang="en-US" sz="2100" dirty="0">
                <a:solidFill>
                  <a:schemeClr val="tx1"/>
                </a:solidFill>
              </a:rPr>
              <a:t>To calculate the price elasticity of demand for a new product, firms often rely on market experiments</a:t>
            </a:r>
            <a:r>
              <a:rPr lang="en-US" altLang="en-US" sz="2100" dirty="0" smtClean="0">
                <a:solidFill>
                  <a:schemeClr val="tx1"/>
                </a:solidFill>
              </a:rPr>
              <a:t>.</a:t>
            </a:r>
            <a:endParaRPr lang="en-US" altLang="en-US" sz="2100" dirty="0">
              <a:solidFill>
                <a:schemeClr val="tx1"/>
              </a:solidFill>
            </a:endParaRP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558197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1973456" y="1445114"/>
            <a:ext cx="5196838" cy="1078043"/>
          </a:xfrm>
          <a:prstGeom prst="rect">
            <a:avLst/>
          </a:prstGeom>
        </p:spPr>
        <p:txBody>
          <a:bodyPr spcFirstLastPara="1" wrap="square" lIns="91425" tIns="91425" rIns="91425" bIns="91425" anchor="b" anchorCtr="0">
            <a:noAutofit/>
          </a:bodyPr>
          <a:lstStyle/>
          <a:p>
            <a:r>
              <a:rPr lang="en-US" altLang="en-US" sz="3000" dirty="0">
                <a:latin typeface="Lato" panose="020F0502020204030203" pitchFamily="34" charset="0"/>
                <a:cs typeface="Arial" panose="020B0604020202020204" pitchFamily="34" charset="0"/>
              </a:rPr>
              <a:t>What determines price </a:t>
            </a:r>
            <a:r>
              <a:rPr lang="en-US" altLang="en-US" sz="3000" dirty="0" smtClean="0">
                <a:latin typeface="Lato" panose="020F0502020204030203" pitchFamily="34" charset="0"/>
                <a:cs typeface="Arial" panose="020B0604020202020204" pitchFamily="34" charset="0"/>
              </a:rPr>
              <a:t>elasticity of demand?</a:t>
            </a:r>
            <a:endParaRPr lang="en-US" altLang="en-US" sz="3000" dirty="0">
              <a:latin typeface="Lato" panose="020F0502020204030203" pitchFamily="34" charset="0"/>
            </a:endParaRPr>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403985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2161309" y="997843"/>
            <a:ext cx="5150926" cy="655800"/>
          </a:xfrm>
          <a:prstGeom prst="rect">
            <a:avLst/>
          </a:prstGeom>
        </p:spPr>
        <p:txBody>
          <a:bodyPr spcFirstLastPara="1" wrap="square" lIns="91425" tIns="91425" rIns="91425" bIns="91425" anchor="b" anchorCtr="0">
            <a:noAutofit/>
          </a:bodyPr>
          <a:lstStyle/>
          <a:p>
            <a:pPr lvl="0"/>
            <a:r>
              <a:rPr lang="en-US" altLang="en-US" sz="2400" dirty="0">
                <a:latin typeface="Arial" panose="020B0604020202020204" pitchFamily="34" charset="0"/>
                <a:cs typeface="Arial" panose="020B0604020202020204" pitchFamily="34" charset="0"/>
              </a:rPr>
              <a:t>EXAMPLE 1:</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Breakfast cereal  vs.  Sunscreen</a:t>
            </a:r>
            <a:endParaRPr sz="2400" dirty="0"/>
          </a:p>
        </p:txBody>
      </p:sp>
      <p:sp>
        <p:nvSpPr>
          <p:cNvPr id="162" name="Google Shape;162;p21"/>
          <p:cNvSpPr txBox="1">
            <a:spLocks noGrp="1"/>
          </p:cNvSpPr>
          <p:nvPr>
            <p:ph type="body" idx="1"/>
          </p:nvPr>
        </p:nvSpPr>
        <p:spPr>
          <a:xfrm>
            <a:off x="1166534" y="1830462"/>
            <a:ext cx="6993612" cy="1639200"/>
          </a:xfrm>
          <a:prstGeom prst="rect">
            <a:avLst/>
          </a:prstGeom>
        </p:spPr>
        <p:txBody>
          <a:bodyPr spcFirstLastPara="1" wrap="square" lIns="91425" tIns="91425" rIns="91425" bIns="91425" anchor="t" anchorCtr="0">
            <a:noAutofit/>
          </a:bodyPr>
          <a:lstStyle/>
          <a:p>
            <a:pPr marL="258366" indent="-258366">
              <a:defRPr/>
            </a:pPr>
            <a:r>
              <a:rPr lang="en-US" sz="2000" dirty="0">
                <a:latin typeface="Lato" panose="020F0502020204030203" pitchFamily="34" charset="0"/>
                <a:cs typeface="Arial" panose="020B0604020202020204" pitchFamily="34" charset="0"/>
              </a:rPr>
              <a:t>The prices of both of these goods rise by 20%.  </a:t>
            </a:r>
            <a:r>
              <a:rPr lang="en-US" sz="2000" dirty="0" smtClean="0">
                <a:latin typeface="Lato" panose="020F0502020204030203" pitchFamily="34" charset="0"/>
                <a:cs typeface="Arial" panose="020B0604020202020204" pitchFamily="34" charset="0"/>
              </a:rPr>
              <a:t>For </a:t>
            </a:r>
            <a:r>
              <a:rPr lang="en-US" sz="2000" dirty="0">
                <a:latin typeface="Lato" panose="020F0502020204030203" pitchFamily="34" charset="0"/>
                <a:cs typeface="Arial" panose="020B0604020202020204" pitchFamily="34" charset="0"/>
              </a:rPr>
              <a:t>which good does </a:t>
            </a:r>
            <a:r>
              <a:rPr lang="en-US" sz="2000" b="1" i="1" dirty="0" err="1">
                <a:latin typeface="Lato" panose="020F0502020204030203" pitchFamily="34" charset="0"/>
                <a:cs typeface="Arial" panose="020B0604020202020204" pitchFamily="34" charset="0"/>
              </a:rPr>
              <a:t>Q</a:t>
            </a:r>
            <a:r>
              <a:rPr lang="en-US" sz="2000" b="1" baseline="30000" dirty="0" err="1">
                <a:latin typeface="Lato" panose="020F0502020204030203" pitchFamily="34" charset="0"/>
                <a:cs typeface="Arial" panose="020B0604020202020204" pitchFamily="34" charset="0"/>
              </a:rPr>
              <a:t>d</a:t>
            </a:r>
            <a:r>
              <a:rPr lang="en-US" sz="2000" dirty="0">
                <a:latin typeface="Lato" panose="020F0502020204030203" pitchFamily="34" charset="0"/>
                <a:cs typeface="Arial" panose="020B0604020202020204" pitchFamily="34" charset="0"/>
              </a:rPr>
              <a:t> drop the most?  </a:t>
            </a:r>
            <a:r>
              <a:rPr lang="en-US" sz="2000" dirty="0" smtClean="0">
                <a:latin typeface="Lato" panose="020F0502020204030203" pitchFamily="34" charset="0"/>
                <a:cs typeface="Arial" panose="020B0604020202020204" pitchFamily="34" charset="0"/>
              </a:rPr>
              <a:t>Why?</a:t>
            </a:r>
          </a:p>
          <a:p>
            <a:pPr marL="558404" lvl="1">
              <a:lnSpc>
                <a:spcPct val="105000"/>
              </a:lnSpc>
              <a:spcBef>
                <a:spcPct val="30000"/>
              </a:spcBef>
              <a:defRPr/>
            </a:pPr>
            <a:r>
              <a:rPr lang="en-US" sz="2000" dirty="0">
                <a:latin typeface="Lato" panose="020F0502020204030203" pitchFamily="34" charset="0"/>
                <a:cs typeface="Arial" panose="020B0604020202020204" pitchFamily="34" charset="0"/>
              </a:rPr>
              <a:t>Breakfast cereal has close </a:t>
            </a:r>
            <a:r>
              <a:rPr lang="en-US" sz="2000" dirty="0" smtClean="0">
                <a:latin typeface="Lato" panose="020F0502020204030203" pitchFamily="34" charset="0"/>
                <a:cs typeface="Arial" panose="020B0604020202020204" pitchFamily="34" charset="0"/>
              </a:rPr>
              <a:t>substitutes, so </a:t>
            </a:r>
            <a:r>
              <a:rPr lang="en-US" sz="2000" dirty="0">
                <a:latin typeface="Lato" panose="020F0502020204030203" pitchFamily="34" charset="0"/>
                <a:cs typeface="Arial" panose="020B0604020202020204" pitchFamily="34" charset="0"/>
              </a:rPr>
              <a:t>buyers can easily switch if the price rises.   </a:t>
            </a:r>
          </a:p>
          <a:p>
            <a:pPr marL="558404" lvl="1">
              <a:lnSpc>
                <a:spcPct val="105000"/>
              </a:lnSpc>
              <a:spcBef>
                <a:spcPct val="30000"/>
              </a:spcBef>
              <a:defRPr/>
            </a:pPr>
            <a:r>
              <a:rPr lang="en-US" sz="2000" dirty="0" smtClean="0">
                <a:latin typeface="Lato" panose="020F0502020204030203" pitchFamily="34" charset="0"/>
                <a:cs typeface="Arial" panose="020B0604020202020204" pitchFamily="34" charset="0"/>
              </a:rPr>
              <a:t>Sunscreen </a:t>
            </a:r>
            <a:r>
              <a:rPr lang="en-US" sz="2000" dirty="0">
                <a:latin typeface="Lato" panose="020F0502020204030203" pitchFamily="34" charset="0"/>
                <a:cs typeface="Arial" panose="020B0604020202020204" pitchFamily="34" charset="0"/>
              </a:rPr>
              <a:t>has no close substitutes, </a:t>
            </a:r>
            <a:r>
              <a:rPr lang="en-US" sz="2000" dirty="0" smtClean="0">
                <a:latin typeface="Lato" panose="020F0502020204030203" pitchFamily="34" charset="0"/>
                <a:cs typeface="Arial" panose="020B0604020202020204" pitchFamily="34" charset="0"/>
              </a:rPr>
              <a:t>so </a:t>
            </a:r>
            <a:r>
              <a:rPr lang="en-US" sz="2000" dirty="0">
                <a:latin typeface="Lato" panose="020F0502020204030203" pitchFamily="34" charset="0"/>
                <a:cs typeface="Arial" panose="020B0604020202020204" pitchFamily="34" charset="0"/>
              </a:rPr>
              <a:t>consumers would probably not </a:t>
            </a:r>
            <a:r>
              <a:rPr lang="en-US" sz="2000" dirty="0" smtClean="0">
                <a:latin typeface="Lato" panose="020F0502020204030203" pitchFamily="34" charset="0"/>
                <a:cs typeface="Arial" panose="020B0604020202020204" pitchFamily="34" charset="0"/>
              </a:rPr>
              <a:t>buy </a:t>
            </a:r>
            <a:r>
              <a:rPr lang="en-US" sz="2000" dirty="0">
                <a:latin typeface="Lato" panose="020F0502020204030203" pitchFamily="34" charset="0"/>
                <a:cs typeface="Arial" panose="020B0604020202020204" pitchFamily="34" charset="0"/>
              </a:rPr>
              <a:t>much less if its price rises. </a:t>
            </a:r>
          </a:p>
          <a:p>
            <a:pPr marL="258366" indent="-258366">
              <a:spcBef>
                <a:spcPct val="40000"/>
              </a:spcBef>
              <a:defRPr/>
            </a:pPr>
            <a:r>
              <a:rPr lang="en-US" sz="2000" dirty="0">
                <a:latin typeface="Lato" panose="020F0502020204030203" pitchFamily="34" charset="0"/>
                <a:cs typeface="Arial" panose="020B0604020202020204" pitchFamily="34" charset="0"/>
              </a:rPr>
              <a:t>Lesson:  </a:t>
            </a:r>
            <a:r>
              <a:rPr lang="en-US" sz="2000" b="1" i="1" dirty="0">
                <a:solidFill>
                  <a:srgbClr val="FF0000"/>
                </a:solidFill>
                <a:latin typeface="Lato" panose="020F0502020204030203" pitchFamily="34" charset="0"/>
                <a:cs typeface="Arial" panose="020B0604020202020204" pitchFamily="34" charset="0"/>
              </a:rPr>
              <a:t>Price elasticity is higher when close substitutes are available.</a:t>
            </a:r>
            <a:r>
              <a:rPr lang="en-US" sz="2000" dirty="0">
                <a:latin typeface="Lato" panose="020F0502020204030203" pitchFamily="34" charset="0"/>
                <a:cs typeface="Arial" panose="020B0604020202020204" pitchFamily="34" charset="0"/>
              </a:rPr>
              <a:t>  </a:t>
            </a:r>
          </a:p>
        </p:txBody>
      </p:sp>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5602" name="Picture 2" descr="Fry's Food Stores - Kellogg's Honey Smacks Breakfast Cereal Original, 15.3  o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43" y="268021"/>
            <a:ext cx="1677215" cy="167721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ydro Boost Water Gel Sunscreen Lotion | NEUTROGE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8451" y="197871"/>
            <a:ext cx="1463390" cy="175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81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2161309" y="997843"/>
            <a:ext cx="5150926" cy="655800"/>
          </a:xfrm>
          <a:prstGeom prst="rect">
            <a:avLst/>
          </a:prstGeom>
        </p:spPr>
        <p:txBody>
          <a:bodyPr spcFirstLastPara="1" wrap="square" lIns="91425" tIns="91425" rIns="91425" bIns="91425" anchor="b" anchorCtr="0">
            <a:noAutofit/>
          </a:bodyPr>
          <a:lstStyle/>
          <a:p>
            <a:pPr lvl="0"/>
            <a:r>
              <a:rPr lang="en-US" altLang="en-US" sz="2400" dirty="0">
                <a:latin typeface="Arial" panose="020B0604020202020204" pitchFamily="34" charset="0"/>
                <a:cs typeface="Arial" panose="020B0604020202020204" pitchFamily="34" charset="0"/>
              </a:rPr>
              <a:t>EXAMPLE </a:t>
            </a:r>
            <a:r>
              <a:rPr lang="en-US" altLang="en-US" sz="2400" dirty="0" smtClean="0">
                <a:latin typeface="Arial" panose="020B0604020202020204" pitchFamily="34" charset="0"/>
                <a:cs typeface="Arial" panose="020B0604020202020204" pitchFamily="34" charset="0"/>
              </a:rPr>
              <a:t>2:</a:t>
            </a:r>
            <a:r>
              <a:rPr lang="en-US" altLang="en-US" sz="2400" dirty="0">
                <a:latin typeface="Arial" panose="020B0604020202020204" pitchFamily="34" charset="0"/>
                <a:cs typeface="Arial" panose="020B0604020202020204" pitchFamily="34" charset="0"/>
              </a:rPr>
              <a:t/>
            </a:r>
            <a:br>
              <a:rPr lang="en-US" altLang="en-US" sz="2400" dirty="0">
                <a:latin typeface="Arial" panose="020B0604020202020204" pitchFamily="34" charset="0"/>
                <a:cs typeface="Arial" panose="020B0604020202020204" pitchFamily="34" charset="0"/>
              </a:rPr>
            </a:br>
            <a:r>
              <a:rPr lang="ja-JP" altLang="en-US" sz="2400" dirty="0">
                <a:latin typeface="Arial" panose="020B0604020202020204" pitchFamily="34" charset="0"/>
                <a:cs typeface="Arial" panose="020B0604020202020204" pitchFamily="34" charset="0"/>
              </a:rPr>
              <a:t>“</a:t>
            </a:r>
            <a:r>
              <a:rPr lang="en-US" altLang="ja-JP" sz="2400" dirty="0">
                <a:latin typeface="Arial" panose="020B0604020202020204" pitchFamily="34" charset="0"/>
                <a:cs typeface="Arial" panose="020B0604020202020204" pitchFamily="34" charset="0"/>
              </a:rPr>
              <a:t>Jeans</a:t>
            </a:r>
            <a:r>
              <a:rPr lang="ja-JP" altLang="en-US" sz="2400" dirty="0">
                <a:latin typeface="Arial" panose="020B0604020202020204" pitchFamily="34" charset="0"/>
                <a:cs typeface="Arial" panose="020B0604020202020204" pitchFamily="34" charset="0"/>
              </a:rPr>
              <a:t>”</a:t>
            </a:r>
            <a:r>
              <a:rPr lang="en-US" altLang="ja-JP" sz="2400" dirty="0">
                <a:latin typeface="Arial" panose="020B0604020202020204" pitchFamily="34" charset="0"/>
                <a:cs typeface="Arial" panose="020B0604020202020204" pitchFamily="34" charset="0"/>
              </a:rPr>
              <a:t>  vs.  </a:t>
            </a:r>
            <a:r>
              <a:rPr lang="ja-JP" altLang="en-US" sz="2400" dirty="0">
                <a:latin typeface="Arial" panose="020B0604020202020204" pitchFamily="34" charset="0"/>
                <a:cs typeface="Arial" panose="020B0604020202020204" pitchFamily="34" charset="0"/>
              </a:rPr>
              <a:t>“</a:t>
            </a:r>
            <a:r>
              <a:rPr lang="en-US" altLang="ja-JP" sz="2400" dirty="0">
                <a:latin typeface="Arial" panose="020B0604020202020204" pitchFamily="34" charset="0"/>
                <a:cs typeface="Arial" panose="020B0604020202020204" pitchFamily="34" charset="0"/>
              </a:rPr>
              <a:t>Clothing</a:t>
            </a:r>
            <a:r>
              <a:rPr lang="ja-JP" altLang="en-US" sz="2400" dirty="0">
                <a:latin typeface="Arial" panose="020B0604020202020204" pitchFamily="34" charset="0"/>
                <a:cs typeface="Arial" panose="020B0604020202020204" pitchFamily="34" charset="0"/>
              </a:rPr>
              <a:t>”</a:t>
            </a:r>
            <a:endParaRPr sz="2400" dirty="0"/>
          </a:p>
        </p:txBody>
      </p:sp>
      <p:sp>
        <p:nvSpPr>
          <p:cNvPr id="162" name="Google Shape;162;p21"/>
          <p:cNvSpPr txBox="1">
            <a:spLocks noGrp="1"/>
          </p:cNvSpPr>
          <p:nvPr>
            <p:ph type="body" idx="1"/>
          </p:nvPr>
        </p:nvSpPr>
        <p:spPr>
          <a:xfrm>
            <a:off x="1579418" y="1882587"/>
            <a:ext cx="6126969" cy="1386589"/>
          </a:xfrm>
          <a:prstGeom prst="rect">
            <a:avLst/>
          </a:prstGeom>
        </p:spPr>
        <p:txBody>
          <a:bodyPr spcFirstLastPara="1" wrap="square" lIns="91425" tIns="91425" rIns="91425" bIns="91425" anchor="t" anchorCtr="0">
            <a:noAutofit/>
          </a:bodyPr>
          <a:lstStyle/>
          <a:p>
            <a:pPr marL="258366" indent="-258366"/>
            <a:r>
              <a:rPr lang="en-US" altLang="en-US" sz="2000" dirty="0">
                <a:latin typeface="Lato" panose="020F0502020204030203" pitchFamily="34" charset="0"/>
                <a:cs typeface="Arial" panose="020B0604020202020204" pitchFamily="34" charset="0"/>
              </a:rPr>
              <a:t>The prices of both goods rise by 20%.  </a:t>
            </a:r>
            <a:r>
              <a:rPr lang="en-US" altLang="en-US" sz="2000" dirty="0" smtClean="0">
                <a:latin typeface="Lato" panose="020F0502020204030203" pitchFamily="34" charset="0"/>
                <a:cs typeface="Arial" panose="020B0604020202020204" pitchFamily="34" charset="0"/>
              </a:rPr>
              <a:t>For </a:t>
            </a:r>
            <a:r>
              <a:rPr lang="en-US" altLang="en-US" sz="2000" dirty="0">
                <a:latin typeface="Lato" panose="020F0502020204030203" pitchFamily="34" charset="0"/>
                <a:cs typeface="Arial" panose="020B0604020202020204" pitchFamily="34" charset="0"/>
              </a:rPr>
              <a:t>which good does </a:t>
            </a:r>
            <a:r>
              <a:rPr lang="en-US" altLang="en-US" sz="2000" b="1" i="1" dirty="0" err="1">
                <a:latin typeface="Lato" panose="020F0502020204030203" pitchFamily="34" charset="0"/>
                <a:cs typeface="Arial" panose="020B0604020202020204" pitchFamily="34" charset="0"/>
              </a:rPr>
              <a:t>Q</a:t>
            </a:r>
            <a:r>
              <a:rPr lang="en-US" altLang="en-US" sz="2000" b="1" baseline="30000" dirty="0" err="1">
                <a:latin typeface="Lato" panose="020F0502020204030203" pitchFamily="34" charset="0"/>
                <a:cs typeface="Arial" panose="020B0604020202020204" pitchFamily="34" charset="0"/>
              </a:rPr>
              <a:t>d</a:t>
            </a:r>
            <a:r>
              <a:rPr lang="en-US" altLang="en-US" sz="2000" dirty="0">
                <a:latin typeface="Lato" panose="020F0502020204030203" pitchFamily="34" charset="0"/>
                <a:cs typeface="Arial" panose="020B0604020202020204" pitchFamily="34" charset="0"/>
              </a:rPr>
              <a:t> drop the most?  Why</a:t>
            </a:r>
            <a:r>
              <a:rPr lang="en-US" altLang="en-US" sz="2000" dirty="0" smtClean="0">
                <a:latin typeface="Lato" panose="020F0502020204030203" pitchFamily="34" charset="0"/>
                <a:cs typeface="Arial" panose="020B0604020202020204" pitchFamily="34" charset="0"/>
              </a:rPr>
              <a:t>?</a:t>
            </a:r>
          </a:p>
          <a:p>
            <a:pPr marL="0" indent="0">
              <a:buNone/>
            </a:pPr>
            <a:endParaRPr lang="en-US" altLang="en-US" sz="300" dirty="0">
              <a:latin typeface="Lato" panose="020F0502020204030203" pitchFamily="34" charset="0"/>
              <a:cs typeface="Arial" panose="020B0604020202020204" pitchFamily="34" charset="0"/>
            </a:endParaRPr>
          </a:p>
          <a:p>
            <a:pPr marL="558404" lvl="1">
              <a:lnSpc>
                <a:spcPct val="105000"/>
              </a:lnSpc>
            </a:pPr>
            <a:r>
              <a:rPr lang="en-US" altLang="en-US" sz="2000" dirty="0">
                <a:latin typeface="Lato" panose="020F0502020204030203" pitchFamily="34" charset="0"/>
                <a:cs typeface="Arial" panose="020B0604020202020204" pitchFamily="34" charset="0"/>
              </a:rPr>
              <a:t>For a narrowly defined good such as </a:t>
            </a:r>
            <a:r>
              <a:rPr lang="en-US" altLang="en-US" sz="2000" dirty="0" smtClean="0">
                <a:latin typeface="Lato" panose="020F0502020204030203" pitchFamily="34" charset="0"/>
                <a:cs typeface="Arial" panose="020B0604020202020204" pitchFamily="34" charset="0"/>
              </a:rPr>
              <a:t>blue </a:t>
            </a:r>
            <a:r>
              <a:rPr lang="en-US" altLang="en-US" sz="2000" dirty="0">
                <a:latin typeface="Lato" panose="020F0502020204030203" pitchFamily="34" charset="0"/>
                <a:cs typeface="Arial" panose="020B0604020202020204" pitchFamily="34" charset="0"/>
              </a:rPr>
              <a:t>jeans, there are many </a:t>
            </a:r>
            <a:r>
              <a:rPr lang="en-US" altLang="en-US" sz="2000" dirty="0" smtClean="0">
                <a:latin typeface="Lato" panose="020F0502020204030203" pitchFamily="34" charset="0"/>
                <a:cs typeface="Arial" panose="020B0604020202020204" pitchFamily="34" charset="0"/>
              </a:rPr>
              <a:t>substitutes. </a:t>
            </a:r>
          </a:p>
          <a:p>
            <a:pPr marL="558404" lvl="1">
              <a:lnSpc>
                <a:spcPct val="105000"/>
              </a:lnSpc>
            </a:pPr>
            <a:r>
              <a:rPr lang="en-US" altLang="en-US" sz="2000" dirty="0" smtClean="0">
                <a:latin typeface="Lato" panose="020F0502020204030203" pitchFamily="34" charset="0"/>
                <a:cs typeface="Arial" panose="020B0604020202020204" pitchFamily="34" charset="0"/>
              </a:rPr>
              <a:t>There are fewer substitutes available for broadly defined goods.</a:t>
            </a:r>
            <a:endParaRPr lang="en-US" altLang="ja-JP" sz="2000" dirty="0" smtClean="0">
              <a:latin typeface="Lato" panose="020F0502020204030203" pitchFamily="34" charset="0"/>
              <a:cs typeface="Arial" panose="020B0604020202020204" pitchFamily="34" charset="0"/>
            </a:endParaRPr>
          </a:p>
          <a:p>
            <a:pPr marL="258366" indent="-258366">
              <a:spcBef>
                <a:spcPct val="25000"/>
              </a:spcBef>
            </a:pPr>
            <a:r>
              <a:rPr lang="en-US" altLang="en-US" sz="2000" dirty="0" smtClean="0">
                <a:latin typeface="Lato" panose="020F0502020204030203" pitchFamily="34" charset="0"/>
                <a:cs typeface="Arial" panose="020B0604020202020204" pitchFamily="34" charset="0"/>
              </a:rPr>
              <a:t>Lesson</a:t>
            </a:r>
            <a:r>
              <a:rPr lang="en-US" altLang="en-US" sz="2000" dirty="0">
                <a:latin typeface="Lato" panose="020F0502020204030203" pitchFamily="34" charset="0"/>
                <a:cs typeface="Arial" panose="020B0604020202020204" pitchFamily="34" charset="0"/>
              </a:rPr>
              <a:t>:  </a:t>
            </a:r>
            <a:r>
              <a:rPr lang="en-US" altLang="en-US" sz="2000" b="1" i="1" dirty="0">
                <a:solidFill>
                  <a:srgbClr val="FF0000"/>
                </a:solidFill>
                <a:latin typeface="Lato" panose="020F0502020204030203" pitchFamily="34" charset="0"/>
                <a:cs typeface="Arial" panose="020B0604020202020204" pitchFamily="34" charset="0"/>
              </a:rPr>
              <a:t>Price elasticity is higher for narrowly defined goods than broadly defined ones.</a:t>
            </a:r>
            <a:r>
              <a:rPr lang="en-US" altLang="en-US" sz="2000" b="1" i="1" dirty="0">
                <a:solidFill>
                  <a:srgbClr val="800080"/>
                </a:solidFill>
                <a:latin typeface="Lato" panose="020F0502020204030203" pitchFamily="34" charset="0"/>
                <a:cs typeface="Arial" panose="020B0604020202020204" pitchFamily="34" charset="0"/>
              </a:rPr>
              <a:t> </a:t>
            </a:r>
          </a:p>
        </p:txBody>
      </p:sp>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28674" name="Picture 2" descr="High Rise Mom Jeans | Gap® E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79418" cy="2229768"/>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Print your Clothes – A DIY Trend of the Future? - drup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570" y="-1"/>
            <a:ext cx="3354430" cy="172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030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2572055" y="997843"/>
            <a:ext cx="4740179" cy="655800"/>
          </a:xfrm>
          <a:prstGeom prst="rect">
            <a:avLst/>
          </a:prstGeom>
        </p:spPr>
        <p:txBody>
          <a:bodyPr spcFirstLastPara="1" wrap="square" lIns="91425" tIns="91425" rIns="91425" bIns="91425" anchor="b" anchorCtr="0">
            <a:noAutofit/>
          </a:bodyPr>
          <a:lstStyle/>
          <a:p>
            <a:pPr lvl="0"/>
            <a:r>
              <a:rPr lang="en-US" altLang="en-US" sz="2400" dirty="0">
                <a:latin typeface="Arial" panose="020B0604020202020204" pitchFamily="34" charset="0"/>
                <a:cs typeface="Arial" panose="020B0604020202020204" pitchFamily="34" charset="0"/>
              </a:rPr>
              <a:t>EXAMPLE </a:t>
            </a:r>
            <a:r>
              <a:rPr lang="en-US" altLang="en-US" sz="2400" dirty="0" smtClean="0">
                <a:latin typeface="Arial" panose="020B0604020202020204" pitchFamily="34" charset="0"/>
                <a:cs typeface="Arial" panose="020B0604020202020204" pitchFamily="34" charset="0"/>
              </a:rPr>
              <a:t>3:</a:t>
            </a:r>
            <a:br>
              <a:rPr lang="en-US" altLang="en-US" sz="2400" dirty="0" smtClean="0">
                <a:latin typeface="Arial" panose="020B0604020202020204" pitchFamily="34" charset="0"/>
                <a:cs typeface="Arial" panose="020B0604020202020204" pitchFamily="34" charset="0"/>
              </a:rPr>
            </a:br>
            <a:r>
              <a:rPr lang="en-US" altLang="en-US" sz="2400" dirty="0" smtClean="0">
                <a:latin typeface="Arial" panose="020B0604020202020204" pitchFamily="34" charset="0"/>
                <a:cs typeface="Arial" panose="020B0604020202020204" pitchFamily="34" charset="0"/>
              </a:rPr>
              <a:t>Insulin </a:t>
            </a:r>
            <a:r>
              <a:rPr lang="en-US" altLang="ja-JP" sz="2400" dirty="0" smtClean="0">
                <a:latin typeface="Arial" panose="020B0604020202020204" pitchFamily="34" charset="0"/>
                <a:cs typeface="Arial" panose="020B0604020202020204" pitchFamily="34" charset="0"/>
              </a:rPr>
              <a:t>vs</a:t>
            </a:r>
            <a:r>
              <a:rPr lang="en-US" altLang="ja-JP" sz="24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Caribbean Cruises</a:t>
            </a:r>
            <a:endParaRPr sz="2400" dirty="0"/>
          </a:p>
        </p:txBody>
      </p:sp>
      <p:sp>
        <p:nvSpPr>
          <p:cNvPr id="162" name="Google Shape;162;p21"/>
          <p:cNvSpPr txBox="1">
            <a:spLocks noGrp="1"/>
          </p:cNvSpPr>
          <p:nvPr>
            <p:ph type="body" idx="1"/>
          </p:nvPr>
        </p:nvSpPr>
        <p:spPr>
          <a:xfrm>
            <a:off x="1207791" y="1653643"/>
            <a:ext cx="6046449" cy="1386589"/>
          </a:xfrm>
          <a:prstGeom prst="rect">
            <a:avLst/>
          </a:prstGeom>
        </p:spPr>
        <p:txBody>
          <a:bodyPr spcFirstLastPara="1" wrap="square" lIns="91425" tIns="91425" rIns="91425" bIns="91425" anchor="t" anchorCtr="0">
            <a:noAutofit/>
          </a:bodyPr>
          <a:lstStyle/>
          <a:p>
            <a:pPr marL="258366" indent="-258366">
              <a:defRPr/>
            </a:pPr>
            <a:r>
              <a:rPr lang="en-US" sz="2000" dirty="0">
                <a:latin typeface="Lato" panose="020F0502020204030203" pitchFamily="34" charset="0"/>
                <a:cs typeface="Arial" panose="020B0604020202020204" pitchFamily="34" charset="0"/>
              </a:rPr>
              <a:t>The prices of both of these goods rise by 20%.  </a:t>
            </a:r>
            <a:br>
              <a:rPr lang="en-US" sz="2000" dirty="0">
                <a:latin typeface="Lato" panose="020F0502020204030203" pitchFamily="34" charset="0"/>
                <a:cs typeface="Arial" panose="020B0604020202020204" pitchFamily="34" charset="0"/>
              </a:rPr>
            </a:br>
            <a:r>
              <a:rPr lang="en-US" sz="2000" dirty="0">
                <a:latin typeface="Lato" panose="020F0502020204030203" pitchFamily="34" charset="0"/>
                <a:cs typeface="Arial" panose="020B0604020202020204" pitchFamily="34" charset="0"/>
              </a:rPr>
              <a:t>For which good does </a:t>
            </a:r>
            <a:r>
              <a:rPr lang="en-US" sz="2000" b="1" i="1" dirty="0" err="1">
                <a:latin typeface="Lato" panose="020F0502020204030203" pitchFamily="34" charset="0"/>
                <a:cs typeface="Arial" panose="020B0604020202020204" pitchFamily="34" charset="0"/>
              </a:rPr>
              <a:t>Q</a:t>
            </a:r>
            <a:r>
              <a:rPr lang="en-US" sz="2000" b="1" baseline="30000" dirty="0" err="1">
                <a:latin typeface="Lato" panose="020F0502020204030203" pitchFamily="34" charset="0"/>
                <a:cs typeface="Arial" panose="020B0604020202020204" pitchFamily="34" charset="0"/>
              </a:rPr>
              <a:t>d</a:t>
            </a:r>
            <a:r>
              <a:rPr lang="en-US" sz="2000" dirty="0">
                <a:latin typeface="Lato" panose="020F0502020204030203" pitchFamily="34" charset="0"/>
                <a:cs typeface="Arial" panose="020B0604020202020204" pitchFamily="34" charset="0"/>
              </a:rPr>
              <a:t> drop the most?  Why?</a:t>
            </a:r>
          </a:p>
          <a:p>
            <a:pPr marL="558404" lvl="1">
              <a:lnSpc>
                <a:spcPct val="105000"/>
              </a:lnSpc>
              <a:spcBef>
                <a:spcPct val="30000"/>
              </a:spcBef>
              <a:defRPr/>
            </a:pPr>
            <a:r>
              <a:rPr lang="en-US" sz="2000" dirty="0">
                <a:latin typeface="Lato" panose="020F0502020204030203" pitchFamily="34" charset="0"/>
                <a:cs typeface="Arial" panose="020B0604020202020204" pitchFamily="34" charset="0"/>
              </a:rPr>
              <a:t>To millions of diabetics, insulin is a necessity.  </a:t>
            </a:r>
            <a:r>
              <a:rPr lang="en-US" sz="2000" dirty="0" smtClean="0">
                <a:latin typeface="Lato" panose="020F0502020204030203" pitchFamily="34" charset="0"/>
                <a:cs typeface="Arial" panose="020B0604020202020204" pitchFamily="34" charset="0"/>
              </a:rPr>
              <a:t>A </a:t>
            </a:r>
            <a:r>
              <a:rPr lang="en-US" sz="2000" dirty="0">
                <a:latin typeface="Lato" panose="020F0502020204030203" pitchFamily="34" charset="0"/>
                <a:cs typeface="Arial" panose="020B0604020202020204" pitchFamily="34" charset="0"/>
              </a:rPr>
              <a:t>rise in its price would cause little or no decrease in demand. </a:t>
            </a:r>
          </a:p>
          <a:p>
            <a:pPr marL="558404" lvl="1">
              <a:lnSpc>
                <a:spcPct val="105000"/>
              </a:lnSpc>
              <a:spcBef>
                <a:spcPct val="30000"/>
              </a:spcBef>
              <a:defRPr/>
            </a:pPr>
            <a:r>
              <a:rPr lang="en-US" sz="2000" dirty="0">
                <a:latin typeface="Lato" panose="020F0502020204030203" pitchFamily="34" charset="0"/>
                <a:cs typeface="Arial" panose="020B0604020202020204" pitchFamily="34" charset="0"/>
              </a:rPr>
              <a:t>A cruise is a luxury.  If the price rises, </a:t>
            </a:r>
            <a:r>
              <a:rPr lang="en-US" sz="2000" dirty="0" smtClean="0">
                <a:latin typeface="Lato" panose="020F0502020204030203" pitchFamily="34" charset="0"/>
                <a:cs typeface="Arial" panose="020B0604020202020204" pitchFamily="34" charset="0"/>
              </a:rPr>
              <a:t>some </a:t>
            </a:r>
            <a:r>
              <a:rPr lang="en-US" sz="2000" dirty="0">
                <a:latin typeface="Lato" panose="020F0502020204030203" pitchFamily="34" charset="0"/>
                <a:cs typeface="Arial" panose="020B0604020202020204" pitchFamily="34" charset="0"/>
              </a:rPr>
              <a:t>people will forego it.  </a:t>
            </a:r>
          </a:p>
          <a:p>
            <a:pPr marL="258366" indent="-258366">
              <a:defRPr/>
            </a:pPr>
            <a:r>
              <a:rPr lang="en-US" sz="2000" dirty="0">
                <a:latin typeface="Lato" panose="020F0502020204030203" pitchFamily="34" charset="0"/>
                <a:cs typeface="Arial" panose="020B0604020202020204" pitchFamily="34" charset="0"/>
              </a:rPr>
              <a:t>Lesson:  </a:t>
            </a:r>
            <a:r>
              <a:rPr lang="en-US" sz="2000" b="1" i="1" dirty="0">
                <a:solidFill>
                  <a:srgbClr val="FF0000"/>
                </a:solidFill>
                <a:latin typeface="Lato" panose="020F0502020204030203" pitchFamily="34" charset="0"/>
                <a:cs typeface="Arial" panose="020B0604020202020204" pitchFamily="34" charset="0"/>
              </a:rPr>
              <a:t>Price elasticity is higher for luxuries than for necessities.</a:t>
            </a:r>
            <a:r>
              <a:rPr lang="en-US" sz="2000" b="1" i="1" dirty="0">
                <a:solidFill>
                  <a:srgbClr val="800080"/>
                </a:solidFill>
                <a:latin typeface="Lato" panose="020F0502020204030203" pitchFamily="34" charset="0"/>
                <a:cs typeface="Arial" panose="020B0604020202020204" pitchFamily="34" charset="0"/>
              </a:rPr>
              <a:t> </a:t>
            </a:r>
          </a:p>
        </p:txBody>
      </p:sp>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9698" name="Picture 2" descr="Glu : People with Type 1 Paid $2841 More for Insulin in 2016 Than in 2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71554" cy="152787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Symphony of the Seas | The aft is where it's at onboard the newest Oasis  Class ship. Slid… | Biggest cruise ship, Symphony of the seas, Royal caribbean  cruise l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424" y="0"/>
            <a:ext cx="1682576" cy="336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050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1026159" y="563881"/>
            <a:ext cx="7228839" cy="579120"/>
          </a:xfrm>
          <a:prstGeom prst="rect">
            <a:avLst/>
          </a:prstGeom>
        </p:spPr>
        <p:txBody>
          <a:bodyPr spcFirstLastPara="1" wrap="square" lIns="91425" tIns="91425" rIns="91425" bIns="91425" anchor="b" anchorCtr="0">
            <a:noAutofit/>
          </a:bodyPr>
          <a:lstStyle/>
          <a:p>
            <a:pPr lvl="0"/>
            <a:r>
              <a:rPr lang="en-US" altLang="en-US" sz="2400" dirty="0">
                <a:latin typeface="Arial" panose="020B0604020202020204" pitchFamily="34" charset="0"/>
                <a:cs typeface="Arial" panose="020B0604020202020204" pitchFamily="34" charset="0"/>
              </a:rPr>
              <a:t>EXAMPLE </a:t>
            </a:r>
            <a:r>
              <a:rPr lang="en-US" altLang="en-US" sz="2400" dirty="0" smtClean="0">
                <a:latin typeface="Arial" panose="020B0604020202020204" pitchFamily="34" charset="0"/>
                <a:cs typeface="Arial" panose="020B0604020202020204" pitchFamily="34" charset="0"/>
              </a:rPr>
              <a:t>4:    Gasoline </a:t>
            </a:r>
            <a:r>
              <a:rPr lang="en-US" altLang="en-US" sz="2400" dirty="0">
                <a:latin typeface="Arial" panose="020B0604020202020204" pitchFamily="34" charset="0"/>
                <a:cs typeface="Arial" panose="020B0604020202020204" pitchFamily="34" charset="0"/>
              </a:rPr>
              <a:t>(Short Run vs. Long Run)</a:t>
            </a:r>
            <a:endParaRPr sz="2400" dirty="0"/>
          </a:p>
        </p:txBody>
      </p:sp>
      <p:sp>
        <p:nvSpPr>
          <p:cNvPr id="162" name="Google Shape;162;p21"/>
          <p:cNvSpPr txBox="1">
            <a:spLocks noGrp="1"/>
          </p:cNvSpPr>
          <p:nvPr>
            <p:ph type="body" idx="1"/>
          </p:nvPr>
        </p:nvSpPr>
        <p:spPr>
          <a:xfrm>
            <a:off x="1026160" y="1143001"/>
            <a:ext cx="7228839" cy="1897232"/>
          </a:xfrm>
          <a:prstGeom prst="rect">
            <a:avLst/>
          </a:prstGeom>
        </p:spPr>
        <p:txBody>
          <a:bodyPr spcFirstLastPara="1" wrap="square" lIns="91425" tIns="91425" rIns="91425" bIns="91425" anchor="t" anchorCtr="0">
            <a:noAutofit/>
          </a:bodyPr>
          <a:lstStyle/>
          <a:p>
            <a:pPr marL="258366" indent="-258366"/>
            <a:r>
              <a:rPr lang="en-US" altLang="en-US" sz="2000" dirty="0">
                <a:latin typeface="Lato" panose="020F0502020204030203" pitchFamily="34" charset="0"/>
                <a:cs typeface="Arial" panose="020B0604020202020204" pitchFamily="34" charset="0"/>
              </a:rPr>
              <a:t>The price of gasoline rises 20%.  Does </a:t>
            </a:r>
            <a:r>
              <a:rPr lang="en-US" altLang="en-US" sz="2000" b="1" i="1" dirty="0" err="1">
                <a:latin typeface="Lato" panose="020F0502020204030203" pitchFamily="34" charset="0"/>
                <a:cs typeface="Arial" panose="020B0604020202020204" pitchFamily="34" charset="0"/>
              </a:rPr>
              <a:t>Q</a:t>
            </a:r>
            <a:r>
              <a:rPr lang="en-US" altLang="en-US" sz="2000" b="1" baseline="30000" dirty="0" err="1">
                <a:latin typeface="Lato" panose="020F0502020204030203" pitchFamily="34" charset="0"/>
                <a:cs typeface="Arial" panose="020B0604020202020204" pitchFamily="34" charset="0"/>
              </a:rPr>
              <a:t>d</a:t>
            </a:r>
            <a:r>
              <a:rPr lang="en-US" altLang="en-US" sz="2000" dirty="0">
                <a:latin typeface="Lato" panose="020F0502020204030203" pitchFamily="34" charset="0"/>
                <a:cs typeface="Arial" panose="020B0604020202020204" pitchFamily="34" charset="0"/>
              </a:rPr>
              <a:t> drop more in the short run or the long run?  Why?</a:t>
            </a:r>
          </a:p>
          <a:p>
            <a:pPr marL="558404" lvl="1">
              <a:lnSpc>
                <a:spcPct val="105000"/>
              </a:lnSpc>
              <a:spcBef>
                <a:spcPct val="30000"/>
              </a:spcBef>
            </a:pPr>
            <a:r>
              <a:rPr lang="en-US" altLang="en-US" sz="2000" dirty="0">
                <a:latin typeface="Lato" panose="020F0502020204030203" pitchFamily="34" charset="0"/>
                <a:cs typeface="Arial" panose="020B0604020202020204" pitchFamily="34" charset="0"/>
              </a:rPr>
              <a:t>There</a:t>
            </a:r>
            <a:r>
              <a:rPr lang="ja-JP" altLang="en-US" sz="2000" dirty="0">
                <a:latin typeface="Lato" panose="020F0502020204030203" pitchFamily="34" charset="0"/>
                <a:cs typeface="Arial" panose="020B0604020202020204" pitchFamily="34" charset="0"/>
              </a:rPr>
              <a:t>’</a:t>
            </a:r>
            <a:r>
              <a:rPr lang="en-US" altLang="ja-JP" sz="2000" dirty="0">
                <a:latin typeface="Lato" panose="020F0502020204030203" pitchFamily="34" charset="0"/>
                <a:cs typeface="Arial" panose="020B0604020202020204" pitchFamily="34" charset="0"/>
              </a:rPr>
              <a:t>s not much people can do in the </a:t>
            </a:r>
            <a:r>
              <a:rPr lang="en-US" altLang="ja-JP" sz="2000" dirty="0" smtClean="0">
                <a:latin typeface="Lato" panose="020F0502020204030203" pitchFamily="34" charset="0"/>
                <a:cs typeface="Arial" panose="020B0604020202020204" pitchFamily="34" charset="0"/>
              </a:rPr>
              <a:t>short </a:t>
            </a:r>
            <a:r>
              <a:rPr lang="en-US" altLang="ja-JP" sz="2000" dirty="0">
                <a:latin typeface="Lato" panose="020F0502020204030203" pitchFamily="34" charset="0"/>
                <a:cs typeface="Arial" panose="020B0604020202020204" pitchFamily="34" charset="0"/>
              </a:rPr>
              <a:t>run, other than ride the bus or carpool.  </a:t>
            </a:r>
          </a:p>
          <a:p>
            <a:pPr marL="558404" lvl="1">
              <a:lnSpc>
                <a:spcPct val="105000"/>
              </a:lnSpc>
              <a:spcBef>
                <a:spcPct val="30000"/>
              </a:spcBef>
            </a:pPr>
            <a:r>
              <a:rPr lang="en-US" altLang="en-US" sz="2000" dirty="0">
                <a:latin typeface="Lato" panose="020F0502020204030203" pitchFamily="34" charset="0"/>
                <a:cs typeface="Arial" panose="020B0604020202020204" pitchFamily="34" charset="0"/>
              </a:rPr>
              <a:t>In the long run, people can buy smaller cars </a:t>
            </a:r>
            <a:r>
              <a:rPr lang="en-US" altLang="en-US" sz="2000" dirty="0" smtClean="0">
                <a:latin typeface="Lato" panose="020F0502020204030203" pitchFamily="34" charset="0"/>
                <a:cs typeface="Arial" panose="020B0604020202020204" pitchFamily="34" charset="0"/>
              </a:rPr>
              <a:t>or </a:t>
            </a:r>
            <a:r>
              <a:rPr lang="en-US" altLang="en-US" sz="2000" dirty="0">
                <a:latin typeface="Lato" panose="020F0502020204030203" pitchFamily="34" charset="0"/>
                <a:cs typeface="Arial" panose="020B0604020202020204" pitchFamily="34" charset="0"/>
              </a:rPr>
              <a:t>live closer to where they work.   </a:t>
            </a:r>
          </a:p>
          <a:p>
            <a:pPr marL="258366" indent="-258366"/>
            <a:r>
              <a:rPr lang="en-US" altLang="en-US" sz="2000" dirty="0">
                <a:latin typeface="Lato" panose="020F0502020204030203" pitchFamily="34" charset="0"/>
                <a:cs typeface="Arial" panose="020B0604020202020204" pitchFamily="34" charset="0"/>
              </a:rPr>
              <a:t>Lesson:  </a:t>
            </a:r>
            <a:r>
              <a:rPr lang="en-US" altLang="en-US" sz="2000" b="1" i="1" dirty="0">
                <a:solidFill>
                  <a:srgbClr val="FF0000"/>
                </a:solidFill>
                <a:latin typeface="Lato" panose="020F0502020204030203" pitchFamily="34" charset="0"/>
                <a:cs typeface="Arial" panose="020B0604020202020204" pitchFamily="34" charset="0"/>
              </a:rPr>
              <a:t>Price elasticity is higher in the </a:t>
            </a:r>
            <a:r>
              <a:rPr lang="en-US" altLang="en-US" sz="2000" b="1" i="1" dirty="0" smtClean="0">
                <a:solidFill>
                  <a:srgbClr val="FF0000"/>
                </a:solidFill>
                <a:latin typeface="Lato" panose="020F0502020204030203" pitchFamily="34" charset="0"/>
                <a:cs typeface="Arial" panose="020B0604020202020204" pitchFamily="34" charset="0"/>
              </a:rPr>
              <a:t>long </a:t>
            </a:r>
            <a:r>
              <a:rPr lang="en-US" altLang="en-US" sz="2000" b="1" i="1" dirty="0">
                <a:solidFill>
                  <a:srgbClr val="FF0000"/>
                </a:solidFill>
                <a:latin typeface="Lato" panose="020F0502020204030203" pitchFamily="34" charset="0"/>
                <a:cs typeface="Arial" panose="020B0604020202020204" pitchFamily="34" charset="0"/>
              </a:rPr>
              <a:t>run than the short run.</a:t>
            </a:r>
            <a:r>
              <a:rPr lang="en-US" altLang="en-US" sz="2000" b="1" i="1" dirty="0">
                <a:solidFill>
                  <a:srgbClr val="800080"/>
                </a:solidFill>
                <a:latin typeface="Lato" panose="020F0502020204030203" pitchFamily="34" charset="0"/>
                <a:cs typeface="Arial" panose="020B0604020202020204" pitchFamily="34" charset="0"/>
              </a:rPr>
              <a:t> </a:t>
            </a:r>
          </a:p>
          <a:p>
            <a:pPr marL="258366" indent="-258366">
              <a:buNone/>
            </a:pPr>
            <a:r>
              <a:rPr lang="en-US" altLang="en-US" sz="2000" b="1" i="1" dirty="0">
                <a:solidFill>
                  <a:srgbClr val="800080"/>
                </a:solidFill>
                <a:latin typeface="Lato" panose="020F0502020204030203" pitchFamily="34" charset="0"/>
                <a:cs typeface="Arial" panose="020B0604020202020204" pitchFamily="34" charset="0"/>
              </a:rPr>
              <a:t>Careful!   Price elasticity can be lower in the long run than the short run. (</a:t>
            </a:r>
            <a:r>
              <a:rPr lang="en-US" altLang="en-US" sz="2000" b="1" i="1" dirty="0" err="1">
                <a:solidFill>
                  <a:srgbClr val="800080"/>
                </a:solidFill>
                <a:latin typeface="Lato" panose="020F0502020204030203" pitchFamily="34" charset="0"/>
                <a:cs typeface="Arial" panose="020B0604020202020204" pitchFamily="34" charset="0"/>
              </a:rPr>
              <a:t>eg</a:t>
            </a:r>
            <a:r>
              <a:rPr lang="en-US" altLang="en-US" sz="2000" b="1" i="1" dirty="0">
                <a:solidFill>
                  <a:srgbClr val="800080"/>
                </a:solidFill>
                <a:latin typeface="Lato" panose="020F0502020204030203" pitchFamily="34" charset="0"/>
                <a:cs typeface="Arial" panose="020B0604020202020204" pitchFamily="34" charset="0"/>
              </a:rPr>
              <a:t>. Automobiles, durable goods in general)</a:t>
            </a:r>
          </a:p>
        </p:txBody>
      </p:sp>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2868067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14674" y="257933"/>
            <a:ext cx="5829300" cy="800100"/>
          </a:xfrm>
        </p:spPr>
        <p:txBody>
          <a:bodyPr/>
          <a:lstStyle/>
          <a:p>
            <a:r>
              <a:rPr lang="en" sz="2000" dirty="0">
                <a:solidFill>
                  <a:schemeClr val="accent2"/>
                </a:solidFill>
              </a:rPr>
              <a:t>Active </a:t>
            </a:r>
            <a:r>
              <a:rPr lang="en" sz="2000" dirty="0" smtClean="0">
                <a:solidFill>
                  <a:schemeClr val="accent2"/>
                </a:solidFill>
              </a:rPr>
              <a:t>Learning</a:t>
            </a:r>
            <a:br>
              <a:rPr lang="en" sz="2000" dirty="0" smtClean="0">
                <a:solidFill>
                  <a:schemeClr val="accent2"/>
                </a:solidFill>
              </a:rPr>
            </a:br>
            <a:r>
              <a:rPr lang="en-US" altLang="en-US" sz="2000" dirty="0" smtClean="0">
                <a:solidFill>
                  <a:schemeClr val="accent2">
                    <a:lumMod val="50000"/>
                  </a:schemeClr>
                </a:solidFill>
                <a:latin typeface="Lato" panose="020F0502020204030203" pitchFamily="34" charset="0"/>
                <a:cs typeface="Arial" panose="020B0604020202020204" pitchFamily="34" charset="0"/>
              </a:rPr>
              <a:t>Price Elasticity of Demand</a:t>
            </a:r>
            <a:endParaRPr lang="en-US" altLang="en-US" sz="2000" dirty="0">
              <a:solidFill>
                <a:schemeClr val="accent2">
                  <a:lumMod val="50000"/>
                </a:schemeClr>
              </a:solidFill>
              <a:latin typeface="Lato" panose="020F0502020204030203" pitchFamily="34" charset="0"/>
              <a:cs typeface="Arial" panose="020B0604020202020204" pitchFamily="34" charset="0"/>
            </a:endParaRPr>
          </a:p>
        </p:txBody>
      </p:sp>
      <p:pic>
        <p:nvPicPr>
          <p:cNvPr id="5" name="Picture 4" descr="C:\Users\rahsan\Pictures\elasticity (2).png"/>
          <p:cNvPicPr/>
          <p:nvPr/>
        </p:nvPicPr>
        <p:blipFill>
          <a:blip r:embed="rId2">
            <a:extLst>
              <a:ext uri="{28A0092B-C50C-407E-A947-70E740481C1C}">
                <a14:useLocalDpi xmlns:a14="http://schemas.microsoft.com/office/drawing/2010/main" val="0"/>
              </a:ext>
            </a:extLst>
          </a:blip>
          <a:srcRect/>
          <a:stretch>
            <a:fillRect/>
          </a:stretch>
        </p:blipFill>
        <p:spPr bwMode="auto">
          <a:xfrm>
            <a:off x="426788" y="1058033"/>
            <a:ext cx="3714750" cy="3676650"/>
          </a:xfrm>
          <a:prstGeom prst="rect">
            <a:avLst/>
          </a:prstGeom>
          <a:noFill/>
          <a:ln>
            <a:noFill/>
          </a:ln>
        </p:spPr>
      </p:pic>
      <p:sp>
        <p:nvSpPr>
          <p:cNvPr id="6" name="Rectangle 3"/>
          <p:cNvSpPr>
            <a:spLocks noChangeArrowheads="1"/>
          </p:cNvSpPr>
          <p:nvPr/>
        </p:nvSpPr>
        <p:spPr bwMode="auto">
          <a:xfrm>
            <a:off x="4562665" y="346297"/>
            <a:ext cx="3738390" cy="428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700"/>
              </a:spcBef>
              <a:buClr>
                <a:schemeClr val="accent2"/>
              </a:buClr>
              <a:buSzPct val="60000"/>
              <a:buFont typeface="Wingdings" panose="05000000000000000000" pitchFamily="2" charset="2"/>
              <a:buChar char=""/>
              <a:tabLst>
                <a:tab pos="457200" algn="l"/>
                <a:tab pos="514350" algn="l"/>
              </a:tabLst>
              <a:defRPr sz="2900">
                <a:solidFill>
                  <a:schemeClr val="tx1"/>
                </a:solidFill>
                <a:latin typeface="Tw Cen MT" panose="020B0602020104020603" pitchFamily="34" charset="0"/>
                <a:ea typeface="MS PGothic" panose="020B0600070205080204" pitchFamily="34" charset="-128"/>
              </a:defRPr>
            </a:lvl1pPr>
            <a:lvl2pPr marL="685800" indent="-228600">
              <a:spcBef>
                <a:spcPts val="550"/>
              </a:spcBef>
              <a:buClr>
                <a:schemeClr val="accent1"/>
              </a:buClr>
              <a:buSzPct val="70000"/>
              <a:buFont typeface="Wingdings 2" panose="05020102010507070707" pitchFamily="18" charset="2"/>
              <a:buChar char=""/>
              <a:tabLst>
                <a:tab pos="457200" algn="l"/>
                <a:tab pos="514350" algn="l"/>
              </a:tabLst>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tabLst>
                <a:tab pos="457200" algn="l"/>
                <a:tab pos="514350" algn="l"/>
              </a:tabLst>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9pPr>
          </a:lstStyle>
          <a:p>
            <a:pPr>
              <a:buNone/>
            </a:pPr>
            <a:r>
              <a:rPr lang="en-US" sz="1700" dirty="0">
                <a:latin typeface="Lato" panose="020F0502020204030203" pitchFamily="34" charset="0"/>
              </a:rPr>
              <a:t>You own a hot dog stand that you set up </a:t>
            </a:r>
            <a:r>
              <a:rPr lang="en-US" sz="1700" dirty="0" smtClean="0">
                <a:latin typeface="Lato" panose="020F0502020204030203" pitchFamily="34" charset="0"/>
              </a:rPr>
              <a:t>every </a:t>
            </a:r>
            <a:r>
              <a:rPr lang="en-US" sz="1700" dirty="0">
                <a:latin typeface="Lato" panose="020F0502020204030203" pitchFamily="34" charset="0"/>
              </a:rPr>
              <a:t>day at lunch time.​ </a:t>
            </a:r>
            <a:r>
              <a:rPr lang="en-US" sz="1700" dirty="0" smtClean="0">
                <a:latin typeface="Lato" panose="020F0502020204030203" pitchFamily="34" charset="0"/>
              </a:rPr>
              <a:t>Currently you </a:t>
            </a:r>
            <a:r>
              <a:rPr lang="en-US" sz="1700" dirty="0">
                <a:latin typeface="Lato" panose="020F0502020204030203" pitchFamily="34" charset="0"/>
              </a:rPr>
              <a:t>are selling hot dogs for a price of​ $3, and you sell 30 hot dogs a </a:t>
            </a:r>
            <a:r>
              <a:rPr lang="en-US" sz="1700" dirty="0" smtClean="0">
                <a:latin typeface="Lato" panose="020F0502020204030203" pitchFamily="34" charset="0"/>
              </a:rPr>
              <a:t>day.</a:t>
            </a:r>
            <a:r>
              <a:rPr lang="en-US" sz="1700" dirty="0">
                <a:latin typeface="Lato" panose="020F0502020204030203" pitchFamily="34" charset="0"/>
              </a:rPr>
              <a:t> </a:t>
            </a:r>
            <a:endParaRPr lang="en-US" sz="1700" dirty="0" smtClean="0">
              <a:latin typeface="Lato" panose="020F0502020204030203" pitchFamily="34" charset="0"/>
            </a:endParaRPr>
          </a:p>
          <a:p>
            <a:pPr>
              <a:buNone/>
            </a:pPr>
            <a:r>
              <a:rPr lang="en-US" sz="1700" dirty="0" smtClean="0">
                <a:latin typeface="Lato" panose="020F0502020204030203" pitchFamily="34" charset="0"/>
              </a:rPr>
              <a:t>You </a:t>
            </a:r>
            <a:r>
              <a:rPr lang="en-US" sz="1700" dirty="0">
                <a:latin typeface="Lato" panose="020F0502020204030203" pitchFamily="34" charset="0"/>
              </a:rPr>
              <a:t>are considering cutting the price to​ $2. </a:t>
            </a:r>
            <a:r>
              <a:rPr lang="en-US" sz="1700" dirty="0" smtClean="0">
                <a:latin typeface="Lato" panose="020F0502020204030203" pitchFamily="34" charset="0"/>
              </a:rPr>
              <a:t>Calculate </a:t>
            </a:r>
            <a:r>
              <a:rPr lang="en-US" sz="1700" dirty="0">
                <a:latin typeface="Lato" panose="020F0502020204030203" pitchFamily="34" charset="0"/>
              </a:rPr>
              <a:t>the price elasticity </a:t>
            </a:r>
            <a:r>
              <a:rPr lang="en-US" sz="1700" dirty="0" smtClean="0">
                <a:latin typeface="Lato" panose="020F0502020204030203" pitchFamily="34" charset="0"/>
              </a:rPr>
              <a:t>using the </a:t>
            </a:r>
            <a:r>
              <a:rPr lang="en-US" sz="1700" dirty="0">
                <a:latin typeface="Lato" panose="020F0502020204030203" pitchFamily="34" charset="0"/>
              </a:rPr>
              <a:t>midpoint </a:t>
            </a:r>
            <a:r>
              <a:rPr lang="en-US" sz="1700" dirty="0" smtClean="0">
                <a:latin typeface="Lato" panose="020F0502020204030203" pitchFamily="34" charset="0"/>
              </a:rPr>
              <a:t>formula.</a:t>
            </a:r>
            <a:endParaRPr lang="en-US" sz="1700" dirty="0">
              <a:latin typeface="Lato" panose="020F0502020204030203" pitchFamily="34" charset="0"/>
            </a:endParaRPr>
          </a:p>
          <a:p>
            <a:pPr>
              <a:buNone/>
            </a:pPr>
            <a:r>
              <a:rPr lang="en-US" sz="1700" dirty="0" smtClean="0">
                <a:latin typeface="Lato" panose="020F0502020204030203" pitchFamily="34" charset="0"/>
              </a:rPr>
              <a:t>On </a:t>
            </a:r>
            <a:r>
              <a:rPr lang="en-US" sz="1700" dirty="0">
                <a:latin typeface="Lato" panose="020F0502020204030203" pitchFamily="34" charset="0"/>
              </a:rPr>
              <a:t>the demand curve containing the points​ "A" and​ "B", the price elasticity of demand for a price cut from​ $3 to​ $2 </a:t>
            </a:r>
            <a:r>
              <a:rPr lang="en-US" sz="1700" dirty="0" smtClean="0">
                <a:latin typeface="Lato" panose="020F0502020204030203" pitchFamily="34" charset="0"/>
              </a:rPr>
              <a:t>is __________ </a:t>
            </a:r>
            <a:endParaRPr lang="en-US" sz="1700" dirty="0">
              <a:latin typeface="Lato" panose="020F0502020204030203" pitchFamily="34" charset="0"/>
            </a:endParaRPr>
          </a:p>
          <a:p>
            <a:pPr>
              <a:buNone/>
            </a:pPr>
            <a:r>
              <a:rPr lang="en-US" sz="1700" dirty="0" smtClean="0">
                <a:latin typeface="Lato" panose="020F0502020204030203" pitchFamily="34" charset="0"/>
              </a:rPr>
              <a:t>On </a:t>
            </a:r>
            <a:r>
              <a:rPr lang="en-US" sz="1700" dirty="0">
                <a:latin typeface="Lato" panose="020F0502020204030203" pitchFamily="34" charset="0"/>
              </a:rPr>
              <a:t>the demand curve containing the points​ "A" and​ "C", the price elasticity of demand for a price cut from​ $3 to​ $2 is __________ </a:t>
            </a:r>
          </a:p>
        </p:txBody>
      </p:sp>
    </p:spTree>
    <p:extLst>
      <p:ext uri="{BB962C8B-B14F-4D97-AF65-F5344CB8AC3E}">
        <p14:creationId xmlns:p14="http://schemas.microsoft.com/office/powerpoint/2010/main" val="1341466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7" name="Rectangle 2"/>
          <p:cNvSpPr>
            <a:spLocks noGrp="1" noChangeArrowheads="1"/>
          </p:cNvSpPr>
          <p:nvPr>
            <p:ph type="body" idx="4294967295"/>
          </p:nvPr>
        </p:nvSpPr>
        <p:spPr>
          <a:xfrm>
            <a:off x="1107071" y="220335"/>
            <a:ext cx="6938922" cy="4545950"/>
          </a:xfrm>
          <a:gradFill rotWithShape="1">
            <a:gsLst>
              <a:gs pos="0">
                <a:schemeClr val="accent1"/>
              </a:gs>
              <a:gs pos="50000">
                <a:srgbClr val="CCFFCC"/>
              </a:gs>
              <a:gs pos="100000">
                <a:schemeClr val="accent1"/>
              </a:gs>
            </a:gsLst>
            <a:lin ang="2700000" scaled="1"/>
          </a:gradFill>
          <a:effectLst>
            <a:outerShdw blurRad="63500" dist="89803" dir="2700000" algn="ctr" rotWithShape="0">
              <a:schemeClr val="bg2"/>
            </a:outerShdw>
          </a:effectLst>
        </p:spPr>
        <p:txBody>
          <a:bodyPr lIns="182880" tIns="137160" rIns="182880"/>
          <a:lstStyle/>
          <a:p>
            <a:pPr marL="0" indent="0" eaLnBrk="1" hangingPunct="1">
              <a:buFont typeface="Wingdings" panose="05000000000000000000" pitchFamily="2" charset="2"/>
              <a:buNone/>
              <a:defRPr/>
            </a:pPr>
            <a:r>
              <a:rPr lang="en-US" altLang="en-US" dirty="0" smtClean="0">
                <a:ea typeface="MS PGothic" panose="020B0600070205080204" pitchFamily="34" charset="-128"/>
                <a:cs typeface="MS PGothic" panose="020B0600070205080204" pitchFamily="34" charset="-128"/>
              </a:rPr>
              <a:t>You design websites for local businesses.  </a:t>
            </a:r>
            <a:br>
              <a:rPr lang="en-US" altLang="en-US" dirty="0" smtClean="0">
                <a:ea typeface="MS PGothic" panose="020B0600070205080204" pitchFamily="34" charset="-128"/>
                <a:cs typeface="MS PGothic" panose="020B0600070205080204" pitchFamily="34" charset="-128"/>
              </a:rPr>
            </a:br>
            <a:r>
              <a:rPr lang="en-US" altLang="en-US" dirty="0" smtClean="0">
                <a:ea typeface="MS PGothic" panose="020B0600070205080204" pitchFamily="34" charset="-128"/>
                <a:cs typeface="MS PGothic" panose="020B0600070205080204" pitchFamily="34" charset="-128"/>
              </a:rPr>
              <a:t>You charge $200 per website, </a:t>
            </a:r>
            <a:br>
              <a:rPr lang="en-US" altLang="en-US" dirty="0" smtClean="0">
                <a:ea typeface="MS PGothic" panose="020B0600070205080204" pitchFamily="34" charset="-128"/>
                <a:cs typeface="MS PGothic" panose="020B0600070205080204" pitchFamily="34" charset="-128"/>
              </a:rPr>
            </a:br>
            <a:r>
              <a:rPr lang="en-US" altLang="en-US" dirty="0" smtClean="0">
                <a:ea typeface="MS PGothic" panose="020B0600070205080204" pitchFamily="34" charset="-128"/>
                <a:cs typeface="MS PGothic" panose="020B0600070205080204" pitchFamily="34" charset="-128"/>
              </a:rPr>
              <a:t>and currently sell 12 websites per month.  </a:t>
            </a:r>
          </a:p>
          <a:p>
            <a:pPr marL="0" indent="0" eaLnBrk="1" hangingPunct="1">
              <a:buFont typeface="Wingdings" panose="05000000000000000000" pitchFamily="2" charset="2"/>
              <a:buNone/>
              <a:defRPr/>
            </a:pPr>
            <a:r>
              <a:rPr lang="en-US" altLang="en-US" dirty="0" smtClean="0">
                <a:ea typeface="MS PGothic" panose="020B0600070205080204" pitchFamily="34" charset="-128"/>
                <a:cs typeface="MS PGothic" panose="020B0600070205080204" pitchFamily="34" charset="-128"/>
              </a:rPr>
              <a:t>Your costs are rising </a:t>
            </a:r>
            <a:br>
              <a:rPr lang="en-US" altLang="en-US" dirty="0" smtClean="0">
                <a:ea typeface="MS PGothic" panose="020B0600070205080204" pitchFamily="34" charset="-128"/>
                <a:cs typeface="MS PGothic" panose="020B0600070205080204" pitchFamily="34" charset="-128"/>
              </a:rPr>
            </a:br>
            <a:r>
              <a:rPr lang="en-US" altLang="en-US" dirty="0" smtClean="0">
                <a:ea typeface="MS PGothic" panose="020B0600070205080204" pitchFamily="34" charset="-128"/>
                <a:cs typeface="MS PGothic" panose="020B0600070205080204" pitchFamily="34" charset="-128"/>
              </a:rPr>
              <a:t>(including the opportunity cost of your time), </a:t>
            </a:r>
            <a:br>
              <a:rPr lang="en-US" altLang="en-US" dirty="0" smtClean="0">
                <a:ea typeface="MS PGothic" panose="020B0600070205080204" pitchFamily="34" charset="-128"/>
                <a:cs typeface="MS PGothic" panose="020B0600070205080204" pitchFamily="34" charset="-128"/>
              </a:rPr>
            </a:br>
            <a:r>
              <a:rPr lang="en-US" altLang="en-US" dirty="0" smtClean="0">
                <a:ea typeface="MS PGothic" panose="020B0600070205080204" pitchFamily="34" charset="-128"/>
                <a:cs typeface="MS PGothic" panose="020B0600070205080204" pitchFamily="34" charset="-128"/>
              </a:rPr>
              <a:t>so you consider raising the price to $250.  </a:t>
            </a:r>
          </a:p>
          <a:p>
            <a:pPr marL="0" indent="0" eaLnBrk="1" hangingPunct="1">
              <a:buFont typeface="Wingdings" panose="05000000000000000000" pitchFamily="2" charset="2"/>
              <a:buNone/>
              <a:defRPr/>
            </a:pPr>
            <a:r>
              <a:rPr lang="en-US" altLang="en-US" dirty="0" smtClean="0">
                <a:ea typeface="MS PGothic" panose="020B0600070205080204" pitchFamily="34" charset="-128"/>
                <a:cs typeface="MS PGothic" panose="020B0600070205080204" pitchFamily="34" charset="-128"/>
              </a:rPr>
              <a:t>The law of demand says that you won</a:t>
            </a:r>
            <a:r>
              <a:rPr lang="ja-JP" altLang="en-US" dirty="0" smtClean="0">
                <a:ea typeface="MS PGothic" panose="020B0600070205080204" pitchFamily="34" charset="-128"/>
                <a:cs typeface="MS PGothic" panose="020B0600070205080204" pitchFamily="34" charset="-128"/>
              </a:rPr>
              <a:t>’</a:t>
            </a:r>
            <a:r>
              <a:rPr lang="en-US" altLang="ja-JP" dirty="0" smtClean="0">
                <a:ea typeface="MS PGothic" panose="020B0600070205080204" pitchFamily="34" charset="-128"/>
                <a:cs typeface="MS PGothic" panose="020B0600070205080204" pitchFamily="34" charset="-128"/>
              </a:rPr>
              <a:t>t sell as many websites if you raise your price.  </a:t>
            </a:r>
            <a:br>
              <a:rPr lang="en-US" altLang="ja-JP" dirty="0" smtClean="0">
                <a:ea typeface="MS PGothic" panose="020B0600070205080204" pitchFamily="34" charset="-128"/>
                <a:cs typeface="MS PGothic" panose="020B0600070205080204" pitchFamily="34" charset="-128"/>
              </a:rPr>
            </a:br>
            <a:r>
              <a:rPr lang="en-US" altLang="ja-JP" dirty="0" smtClean="0">
                <a:ea typeface="MS PGothic" panose="020B0600070205080204" pitchFamily="34" charset="-128"/>
                <a:cs typeface="MS PGothic" panose="020B0600070205080204" pitchFamily="34" charset="-128"/>
              </a:rPr>
              <a:t>How many fewer websites?  How much will your revenue fall, or might it increase?  </a:t>
            </a:r>
            <a:endParaRPr lang="en-US" altLang="en-US" dirty="0" smtClean="0">
              <a:ea typeface="MS PGothic" panose="020B0600070205080204" pitchFamily="34" charset="-128"/>
              <a:cs typeface="MS PGothic" panose="020B0600070205080204" pitchFamily="34" charset="-128"/>
            </a:endParaRPr>
          </a:p>
        </p:txBody>
      </p:sp>
    </p:spTree>
    <p:extLst>
      <p:ext uri="{BB962C8B-B14F-4D97-AF65-F5344CB8AC3E}">
        <p14:creationId xmlns:p14="http://schemas.microsoft.com/office/powerpoint/2010/main" val="91800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4"/>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699" y="358388"/>
            <a:ext cx="7383641" cy="644029"/>
          </a:xfrm>
          <a:prstGeom prst="rect">
            <a:avLst/>
          </a:prstGeom>
        </p:spPr>
        <p:txBody>
          <a:bodyPr spcFirstLastPara="1" wrap="square" lIns="91425" tIns="91425" rIns="91425" bIns="91425" anchor="b" anchorCtr="0">
            <a:noAutofit/>
          </a:bodyPr>
          <a:lstStyle/>
          <a:p>
            <a:pPr lvl="0"/>
            <a:r>
              <a:rPr lang="en-US" altLang="en-US" sz="2600" dirty="0" smtClean="0">
                <a:solidFill>
                  <a:schemeClr val="accent2">
                    <a:lumMod val="50000"/>
                  </a:schemeClr>
                </a:solidFill>
              </a:rPr>
              <a:t>Other Elasticities</a:t>
            </a:r>
            <a:endParaRPr sz="2600" dirty="0">
              <a:solidFill>
                <a:schemeClr val="accent2">
                  <a:lumMod val="50000"/>
                </a:schemeClr>
              </a:solidFill>
            </a:endParaRPr>
          </a:p>
        </p:txBody>
      </p:sp>
      <p:sp>
        <p:nvSpPr>
          <p:cNvPr id="125" name="Google Shape;125;p17"/>
          <p:cNvSpPr txBox="1">
            <a:spLocks noGrp="1"/>
          </p:cNvSpPr>
          <p:nvPr>
            <p:ph type="body" idx="1"/>
          </p:nvPr>
        </p:nvSpPr>
        <p:spPr>
          <a:xfrm>
            <a:off x="893699" y="953519"/>
            <a:ext cx="6755679" cy="3743414"/>
          </a:xfrm>
          <a:prstGeom prst="rect">
            <a:avLst/>
          </a:prstGeom>
        </p:spPr>
        <p:txBody>
          <a:bodyPr spcFirstLastPara="1" wrap="square" lIns="91425" tIns="91425" rIns="91425" bIns="91425" anchor="t" anchorCtr="0">
            <a:noAutofit/>
          </a:bodyPr>
          <a:lstStyle/>
          <a:p>
            <a:pPr eaLnBrk="1" hangingPunct="1">
              <a:defRPr/>
            </a:pPr>
            <a:r>
              <a:rPr lang="en-US" sz="2025" b="1" dirty="0">
                <a:solidFill>
                  <a:srgbClr val="CC0000"/>
                </a:solidFill>
                <a:ea typeface="MS PGothic" panose="020B0600070205080204" pitchFamily="34" charset="-128"/>
                <a:cs typeface="ＭＳ Ｐゴシック" charset="-128"/>
              </a:rPr>
              <a:t>Income elasticity of demand</a:t>
            </a:r>
            <a:r>
              <a:rPr lang="en-US" sz="2025" dirty="0">
                <a:ea typeface="MS PGothic" panose="020B0600070205080204" pitchFamily="34" charset="-128"/>
                <a:cs typeface="ＭＳ Ｐゴシック" charset="-128"/>
              </a:rPr>
              <a:t>:  measures the response of </a:t>
            </a:r>
            <a:r>
              <a:rPr lang="en-US" sz="2025" b="1" i="1" dirty="0" err="1">
                <a:ea typeface="MS PGothic" panose="020B0600070205080204" pitchFamily="34" charset="-128"/>
                <a:cs typeface="ＭＳ Ｐゴシック" charset="-128"/>
              </a:rPr>
              <a:t>Q</a:t>
            </a:r>
            <a:r>
              <a:rPr lang="en-US" sz="2025" b="1" baseline="30000" dirty="0" err="1">
                <a:ea typeface="MS PGothic" panose="020B0600070205080204" pitchFamily="34" charset="-128"/>
                <a:cs typeface="ＭＳ Ｐゴシック" charset="-128"/>
              </a:rPr>
              <a:t>d</a:t>
            </a:r>
            <a:r>
              <a:rPr lang="en-US" sz="2025" dirty="0">
                <a:ea typeface="MS PGothic" panose="020B0600070205080204" pitchFamily="34" charset="-128"/>
                <a:cs typeface="ＭＳ Ｐゴシック" charset="-128"/>
              </a:rPr>
              <a:t> to a change in consumer income</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5" name="Text Box 5"/>
          <p:cNvSpPr txBox="1">
            <a:spLocks noChangeArrowheads="1"/>
          </p:cNvSpPr>
          <p:nvPr/>
        </p:nvSpPr>
        <p:spPr bwMode="auto">
          <a:xfrm>
            <a:off x="2597226" y="3918894"/>
            <a:ext cx="3461204"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2025" dirty="0">
                <a:latin typeface="Lato" panose="020F0502020204030203" pitchFamily="34" charset="0"/>
              </a:rPr>
              <a:t>E</a:t>
            </a:r>
            <a:r>
              <a:rPr lang="en-US" altLang="en-US" sz="2025" baseline="-25000" dirty="0">
                <a:latin typeface="Lato" panose="020F0502020204030203" pitchFamily="34" charset="0"/>
              </a:rPr>
              <a:t>I</a:t>
            </a:r>
            <a:r>
              <a:rPr lang="en-US" altLang="en-US" sz="2025" dirty="0">
                <a:latin typeface="Lato" panose="020F0502020204030203" pitchFamily="34" charset="0"/>
              </a:rPr>
              <a:t> &gt; 0 implies “normal goods”</a:t>
            </a:r>
          </a:p>
          <a:p>
            <a:pPr eaLnBrk="1" hangingPunct="1">
              <a:spcBef>
                <a:spcPct val="0"/>
              </a:spcBef>
              <a:buClrTx/>
              <a:buSzTx/>
              <a:buFontTx/>
              <a:buNone/>
            </a:pPr>
            <a:r>
              <a:rPr lang="en-US" altLang="en-US" sz="2025" dirty="0">
                <a:latin typeface="Lato" panose="020F0502020204030203" pitchFamily="34" charset="0"/>
              </a:rPr>
              <a:t>E</a:t>
            </a:r>
            <a:r>
              <a:rPr lang="en-US" altLang="en-US" sz="2025" baseline="-25000" dirty="0">
                <a:latin typeface="Lato" panose="020F0502020204030203" pitchFamily="34" charset="0"/>
              </a:rPr>
              <a:t>I</a:t>
            </a:r>
            <a:r>
              <a:rPr lang="en-US" altLang="en-US" sz="2025" dirty="0">
                <a:latin typeface="Lato" panose="020F0502020204030203" pitchFamily="34" charset="0"/>
              </a:rPr>
              <a:t> &lt; 0 implies “inferior goods”</a:t>
            </a:r>
          </a:p>
        </p:txBody>
      </p:sp>
      <p:graphicFrame>
        <p:nvGraphicFramePr>
          <p:cNvPr id="6" name="Object 4"/>
          <p:cNvGraphicFramePr>
            <a:graphicFrameLocks noChangeAspect="1"/>
          </p:cNvGraphicFramePr>
          <p:nvPr>
            <p:extLst>
              <p:ext uri="{D42A27DB-BD31-4B8C-83A1-F6EECF244321}">
                <p14:modId xmlns:p14="http://schemas.microsoft.com/office/powerpoint/2010/main" val="1150931865"/>
              </p:ext>
            </p:extLst>
          </p:nvPr>
        </p:nvGraphicFramePr>
        <p:xfrm>
          <a:off x="2667000" y="1983036"/>
          <a:ext cx="3070730" cy="1670820"/>
        </p:xfrm>
        <a:graphic>
          <a:graphicData uri="http://schemas.openxmlformats.org/presentationml/2006/ole">
            <mc:AlternateContent xmlns:mc="http://schemas.openxmlformats.org/markup-compatibility/2006">
              <mc:Choice xmlns:v="urn:schemas-microsoft-com:vml" Requires="v">
                <p:oleObj spid="_x0000_s25609" name="Equation" r:id="rId4" imgW="1586811" imgH="863225" progId="Equation.3">
                  <p:embed/>
                </p:oleObj>
              </mc:Choice>
              <mc:Fallback>
                <p:oleObj name="Equation" r:id="rId4" imgW="1586811" imgH="863225" progId="Equation.3">
                  <p:embed/>
                  <p:pic>
                    <p:nvPicPr>
                      <p:cNvPr id="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983036"/>
                        <a:ext cx="3070730" cy="167082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4771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699" y="358388"/>
            <a:ext cx="7383641" cy="644029"/>
          </a:xfrm>
          <a:prstGeom prst="rect">
            <a:avLst/>
          </a:prstGeom>
        </p:spPr>
        <p:txBody>
          <a:bodyPr spcFirstLastPara="1" wrap="square" lIns="91425" tIns="91425" rIns="91425" bIns="91425" anchor="b" anchorCtr="0">
            <a:noAutofit/>
          </a:bodyPr>
          <a:lstStyle/>
          <a:p>
            <a:pPr lvl="0"/>
            <a:r>
              <a:rPr lang="en-US" sz="2600" dirty="0" smtClean="0">
                <a:solidFill>
                  <a:schemeClr val="accent2">
                    <a:lumMod val="50000"/>
                  </a:schemeClr>
                </a:solidFill>
              </a:rPr>
              <a:t>Determinants of Income Elasticity</a:t>
            </a:r>
            <a:endParaRPr sz="2600" dirty="0">
              <a:solidFill>
                <a:schemeClr val="accent2">
                  <a:lumMod val="50000"/>
                </a:schemeClr>
              </a:solidFill>
            </a:endParaRPr>
          </a:p>
        </p:txBody>
      </p:sp>
      <p:sp>
        <p:nvSpPr>
          <p:cNvPr id="125" name="Google Shape;125;p17"/>
          <p:cNvSpPr txBox="1">
            <a:spLocks noGrp="1"/>
          </p:cNvSpPr>
          <p:nvPr>
            <p:ph type="body" idx="1"/>
          </p:nvPr>
        </p:nvSpPr>
        <p:spPr>
          <a:xfrm>
            <a:off x="1017224" y="1112703"/>
            <a:ext cx="6896560" cy="3584229"/>
          </a:xfrm>
          <a:prstGeom prst="rect">
            <a:avLst/>
          </a:prstGeom>
        </p:spPr>
        <p:txBody>
          <a:bodyPr spcFirstLastPara="1" wrap="square" lIns="91425" tIns="91425" rIns="91425" bIns="91425" anchor="t" anchorCtr="0">
            <a:noAutofit/>
          </a:bodyPr>
          <a:lstStyle/>
          <a:p>
            <a:pPr marL="114300" indent="0" defTabSz="685800">
              <a:buNone/>
            </a:pPr>
            <a:r>
              <a:rPr lang="en-US" altLang="en-US" sz="2100" dirty="0"/>
              <a:t>Income elasticities also differ from the short run to the long run.</a:t>
            </a:r>
          </a:p>
          <a:p>
            <a:pPr defTabSz="685800"/>
            <a:r>
              <a:rPr lang="en-US" altLang="en-US" sz="2100" dirty="0" smtClean="0"/>
              <a:t>For </a:t>
            </a:r>
            <a:r>
              <a:rPr lang="en-US" altLang="en-US" sz="2100" dirty="0"/>
              <a:t>most goods and services—foods, beverages, fuel, entertainment, etc.— the income elasticity of demand is larger in the long run than in the short run.</a:t>
            </a:r>
          </a:p>
          <a:p>
            <a:pPr defTabSz="685800"/>
            <a:r>
              <a:rPr lang="en-US" altLang="en-US" sz="2100" dirty="0"/>
              <a:t>For a durable good, the opposite is true. The short-run income elasticity of demand will be much larger than the long-run elasticity.</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719057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699" y="358388"/>
            <a:ext cx="7383641" cy="644029"/>
          </a:xfrm>
          <a:prstGeom prst="rect">
            <a:avLst/>
          </a:prstGeom>
        </p:spPr>
        <p:txBody>
          <a:bodyPr spcFirstLastPara="1" wrap="square" lIns="91425" tIns="91425" rIns="91425" bIns="91425" anchor="b" anchorCtr="0">
            <a:noAutofit/>
          </a:bodyPr>
          <a:lstStyle/>
          <a:p>
            <a:pPr lvl="0"/>
            <a:r>
              <a:rPr lang="en-US" altLang="en-US" sz="2600" dirty="0" smtClean="0">
                <a:solidFill>
                  <a:schemeClr val="accent2">
                    <a:lumMod val="50000"/>
                  </a:schemeClr>
                </a:solidFill>
              </a:rPr>
              <a:t>Other Elasticities</a:t>
            </a:r>
            <a:endParaRPr sz="2600" dirty="0">
              <a:solidFill>
                <a:schemeClr val="accent2">
                  <a:lumMod val="50000"/>
                </a:schemeClr>
              </a:solidFill>
            </a:endParaRPr>
          </a:p>
        </p:txBody>
      </p:sp>
      <p:sp>
        <p:nvSpPr>
          <p:cNvPr id="125" name="Google Shape;125;p17"/>
          <p:cNvSpPr txBox="1">
            <a:spLocks noGrp="1"/>
          </p:cNvSpPr>
          <p:nvPr>
            <p:ph type="body" idx="1"/>
          </p:nvPr>
        </p:nvSpPr>
        <p:spPr>
          <a:xfrm>
            <a:off x="893699" y="953519"/>
            <a:ext cx="6755679" cy="3743414"/>
          </a:xfrm>
          <a:prstGeom prst="rect">
            <a:avLst/>
          </a:prstGeom>
        </p:spPr>
        <p:txBody>
          <a:bodyPr spcFirstLastPara="1" wrap="square" lIns="91425" tIns="91425" rIns="91425" bIns="91425" anchor="t" anchorCtr="0">
            <a:noAutofit/>
          </a:bodyPr>
          <a:lstStyle/>
          <a:p>
            <a:pPr eaLnBrk="1" hangingPunct="1">
              <a:defRPr/>
            </a:pPr>
            <a:r>
              <a:rPr lang="en-US" sz="2025" b="1" dirty="0">
                <a:solidFill>
                  <a:srgbClr val="CC0000"/>
                </a:solidFill>
                <a:ea typeface="MS PGothic" panose="020B0600070205080204" pitchFamily="34" charset="-128"/>
                <a:cs typeface="ＭＳ Ｐゴシック" charset="-128"/>
              </a:rPr>
              <a:t>Cross-price elasticity of demand</a:t>
            </a:r>
            <a:r>
              <a:rPr lang="en-US" sz="2025" dirty="0">
                <a:ea typeface="MS PGothic" panose="020B0600070205080204" pitchFamily="34" charset="-128"/>
                <a:cs typeface="ＭＳ Ｐゴシック" charset="-128"/>
              </a:rPr>
              <a:t>:  </a:t>
            </a:r>
            <a:br>
              <a:rPr lang="en-US" sz="2025" dirty="0">
                <a:ea typeface="MS PGothic" panose="020B0600070205080204" pitchFamily="34" charset="-128"/>
                <a:cs typeface="ＭＳ Ｐゴシック" charset="-128"/>
              </a:rPr>
            </a:br>
            <a:r>
              <a:rPr lang="en-US" sz="2025" dirty="0">
                <a:ea typeface="MS PGothic" panose="020B0600070205080204" pitchFamily="34" charset="-128"/>
                <a:cs typeface="ＭＳ Ｐゴシック" charset="-128"/>
              </a:rPr>
              <a:t>measures the response of demand for one good to changes in the price of another good  </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graphicFrame>
        <p:nvGraphicFramePr>
          <p:cNvPr id="7" name="Object 7"/>
          <p:cNvGraphicFramePr>
            <a:graphicFrameLocks noChangeAspect="1"/>
          </p:cNvGraphicFramePr>
          <p:nvPr>
            <p:extLst>
              <p:ext uri="{D42A27DB-BD31-4B8C-83A1-F6EECF244321}">
                <p14:modId xmlns:p14="http://schemas.microsoft.com/office/powerpoint/2010/main" val="122946077"/>
              </p:ext>
            </p:extLst>
          </p:nvPr>
        </p:nvGraphicFramePr>
        <p:xfrm>
          <a:off x="2588964" y="2258866"/>
          <a:ext cx="2760385" cy="1681013"/>
        </p:xfrm>
        <a:graphic>
          <a:graphicData uri="http://schemas.openxmlformats.org/presentationml/2006/ole">
            <mc:AlternateContent xmlns:mc="http://schemas.openxmlformats.org/markup-compatibility/2006">
              <mc:Choice xmlns:v="urn:schemas-microsoft-com:vml" Requires="v">
                <p:oleObj spid="_x0000_s26633" name="Equation" r:id="rId4" imgW="1397000" imgH="850900" progId="Equation.3">
                  <p:embed/>
                </p:oleObj>
              </mc:Choice>
              <mc:Fallback>
                <p:oleObj name="Equation" r:id="rId4" imgW="1397000" imgH="850900" progId="Equation.3">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8964" y="2258866"/>
                        <a:ext cx="2760385" cy="1681013"/>
                      </a:xfrm>
                      <a:prstGeom prst="rect">
                        <a:avLst/>
                      </a:prstGeom>
                      <a:noFill/>
                      <a:ln>
                        <a:noFill/>
                      </a:ln>
                    </p:spPr>
                  </p:pic>
                </p:oleObj>
              </mc:Fallback>
            </mc:AlternateContent>
          </a:graphicData>
        </a:graphic>
      </p:graphicFrame>
      <p:sp>
        <p:nvSpPr>
          <p:cNvPr id="8" name="Text Box 8"/>
          <p:cNvSpPr txBox="1">
            <a:spLocks noChangeArrowheads="1"/>
          </p:cNvSpPr>
          <p:nvPr/>
        </p:nvSpPr>
        <p:spPr bwMode="auto">
          <a:xfrm>
            <a:off x="2368726" y="4100498"/>
            <a:ext cx="4566047"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2025" dirty="0">
                <a:latin typeface="Lato" panose="020F0502020204030203" pitchFamily="34" charset="0"/>
              </a:rPr>
              <a:t>E &gt; 0 implies “substitutes”</a:t>
            </a:r>
          </a:p>
          <a:p>
            <a:pPr eaLnBrk="1" hangingPunct="1">
              <a:spcBef>
                <a:spcPct val="0"/>
              </a:spcBef>
              <a:buClrTx/>
              <a:buSzTx/>
              <a:buFontTx/>
              <a:buNone/>
            </a:pPr>
            <a:r>
              <a:rPr lang="en-US" altLang="en-US" sz="2025" dirty="0">
                <a:latin typeface="Lato" panose="020F0502020204030203" pitchFamily="34" charset="0"/>
              </a:rPr>
              <a:t>E &lt; 0 implies “complements”</a:t>
            </a:r>
          </a:p>
        </p:txBody>
      </p:sp>
    </p:spTree>
    <p:extLst>
      <p:ext uri="{BB962C8B-B14F-4D97-AF65-F5344CB8AC3E}">
        <p14:creationId xmlns:p14="http://schemas.microsoft.com/office/powerpoint/2010/main" val="259816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699" y="358388"/>
            <a:ext cx="7383641" cy="644029"/>
          </a:xfrm>
          <a:prstGeom prst="rect">
            <a:avLst/>
          </a:prstGeom>
        </p:spPr>
        <p:txBody>
          <a:bodyPr spcFirstLastPara="1" wrap="square" lIns="91425" tIns="91425" rIns="91425" bIns="91425" anchor="b" anchorCtr="0">
            <a:noAutofit/>
          </a:bodyPr>
          <a:lstStyle/>
          <a:p>
            <a:pPr lvl="0"/>
            <a:r>
              <a:rPr lang="en-US" altLang="en-US" sz="2600" dirty="0" smtClean="0">
                <a:solidFill>
                  <a:schemeClr val="accent2">
                    <a:lumMod val="50000"/>
                  </a:schemeClr>
                </a:solidFill>
              </a:rPr>
              <a:t>Other Elasticities</a:t>
            </a:r>
            <a:endParaRPr sz="2600" dirty="0">
              <a:solidFill>
                <a:schemeClr val="accent2">
                  <a:lumMod val="50000"/>
                </a:schemeClr>
              </a:solidFill>
            </a:endParaRPr>
          </a:p>
        </p:txBody>
      </p:sp>
      <p:sp>
        <p:nvSpPr>
          <p:cNvPr id="125" name="Google Shape;125;p17"/>
          <p:cNvSpPr txBox="1">
            <a:spLocks noGrp="1"/>
          </p:cNvSpPr>
          <p:nvPr>
            <p:ph type="body" idx="1"/>
          </p:nvPr>
        </p:nvSpPr>
        <p:spPr>
          <a:xfrm>
            <a:off x="893699" y="953519"/>
            <a:ext cx="6755679" cy="3743414"/>
          </a:xfrm>
          <a:prstGeom prst="rect">
            <a:avLst/>
          </a:prstGeom>
        </p:spPr>
        <p:txBody>
          <a:bodyPr spcFirstLastPara="1" wrap="square" lIns="91425" tIns="91425" rIns="91425" bIns="91425" anchor="t" anchorCtr="0">
            <a:noAutofit/>
          </a:bodyPr>
          <a:lstStyle/>
          <a:p>
            <a:pPr eaLnBrk="1" hangingPunct="1">
              <a:defRPr/>
            </a:pPr>
            <a:r>
              <a:rPr lang="en-US" sz="2025" b="1" dirty="0" smtClean="0">
                <a:solidFill>
                  <a:srgbClr val="CC0000"/>
                </a:solidFill>
                <a:ea typeface="MS PGothic" panose="020B0600070205080204" pitchFamily="34" charset="-128"/>
                <a:cs typeface="ＭＳ Ｐゴシック" charset="-128"/>
              </a:rPr>
              <a:t>Price Elasticity of Supply</a:t>
            </a:r>
            <a:r>
              <a:rPr lang="en-US" sz="2025" dirty="0" smtClean="0">
                <a:ea typeface="MS PGothic" panose="020B0600070205080204" pitchFamily="34" charset="-128"/>
                <a:cs typeface="ＭＳ Ｐゴシック" charset="-128"/>
              </a:rPr>
              <a:t>:  </a:t>
            </a:r>
            <a:r>
              <a:rPr lang="en-US" sz="2025" dirty="0">
                <a:ea typeface="MS PGothic" panose="020B0600070205080204" pitchFamily="34" charset="-128"/>
                <a:cs typeface="ＭＳ Ｐゴシック" charset="-128"/>
              </a:rPr>
              <a:t/>
            </a:r>
            <a:br>
              <a:rPr lang="en-US" sz="2025" dirty="0">
                <a:ea typeface="MS PGothic" panose="020B0600070205080204" pitchFamily="34" charset="-128"/>
                <a:cs typeface="ＭＳ Ｐゴシック" charset="-128"/>
              </a:rPr>
            </a:br>
            <a:r>
              <a:rPr lang="en-US" sz="2025" dirty="0">
                <a:ea typeface="MS PGothic" panose="020B0600070205080204" pitchFamily="34" charset="-128"/>
                <a:cs typeface="ＭＳ Ｐゴシック" charset="-128"/>
              </a:rPr>
              <a:t>measures the response of </a:t>
            </a:r>
            <a:r>
              <a:rPr lang="en-US" sz="2025" dirty="0" smtClean="0">
                <a:ea typeface="MS PGothic" panose="020B0600070205080204" pitchFamily="34" charset="-128"/>
                <a:cs typeface="ＭＳ Ｐゴシック" charset="-128"/>
              </a:rPr>
              <a:t>supply of </a:t>
            </a:r>
            <a:r>
              <a:rPr lang="en-US" sz="2025" dirty="0">
                <a:ea typeface="MS PGothic" panose="020B0600070205080204" pitchFamily="34" charset="-128"/>
                <a:cs typeface="ＭＳ Ｐゴシック" charset="-128"/>
              </a:rPr>
              <a:t>one good to changes in the price of </a:t>
            </a:r>
            <a:r>
              <a:rPr lang="en-US" sz="2025" dirty="0" smtClean="0">
                <a:ea typeface="MS PGothic" panose="020B0600070205080204" pitchFamily="34" charset="-128"/>
                <a:cs typeface="ＭＳ Ｐゴシック" charset="-128"/>
              </a:rPr>
              <a:t>the </a:t>
            </a:r>
            <a:r>
              <a:rPr lang="en-US" sz="2025" dirty="0">
                <a:ea typeface="MS PGothic" panose="020B0600070205080204" pitchFamily="34" charset="-128"/>
                <a:cs typeface="ＭＳ Ｐゴシック" charset="-128"/>
              </a:rPr>
              <a:t>good  </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8" name="Text Box 8"/>
          <p:cNvSpPr txBox="1">
            <a:spLocks noChangeArrowheads="1"/>
          </p:cNvSpPr>
          <p:nvPr/>
        </p:nvSpPr>
        <p:spPr bwMode="auto">
          <a:xfrm>
            <a:off x="2801957" y="4146229"/>
            <a:ext cx="4790156"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ＭＳ Ｐゴシック"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ＭＳ Ｐゴシック"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ＭＳ Ｐゴシック"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ＭＳ Ｐゴシック" panose="020B0600070205080204" pitchFamily="34" charset="-128"/>
              </a:defRPr>
            </a:lvl9pPr>
          </a:lstStyle>
          <a:p>
            <a:pPr eaLnBrk="1" hangingPunct="1">
              <a:spcBef>
                <a:spcPct val="0"/>
              </a:spcBef>
              <a:buClrTx/>
              <a:buSzTx/>
              <a:buFontTx/>
              <a:buNone/>
            </a:pPr>
            <a:r>
              <a:rPr lang="en-US" altLang="en-US" sz="2025" dirty="0" smtClean="0">
                <a:latin typeface="Lato" panose="020F0502020204030203" pitchFamily="34" charset="0"/>
              </a:rPr>
              <a:t>Will always be   E </a:t>
            </a:r>
            <a:r>
              <a:rPr lang="en-US" altLang="en-US" sz="2025" dirty="0">
                <a:latin typeface="Lato" panose="020F0502020204030203" pitchFamily="34" charset="0"/>
              </a:rPr>
              <a:t>&gt; </a:t>
            </a:r>
            <a:r>
              <a:rPr lang="en-US" altLang="en-US" sz="2025" dirty="0" smtClean="0">
                <a:latin typeface="Lato" panose="020F0502020204030203" pitchFamily="34" charset="0"/>
              </a:rPr>
              <a:t>0</a:t>
            </a:r>
            <a:endParaRPr lang="en-US" altLang="en-US" sz="2025" dirty="0">
              <a:latin typeface="Lato" panose="020F0502020204030203" pitchFamily="34" charset="0"/>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462830510"/>
              </p:ext>
            </p:extLst>
          </p:nvPr>
        </p:nvGraphicFramePr>
        <p:xfrm>
          <a:off x="2370700" y="2359819"/>
          <a:ext cx="3631242" cy="1595236"/>
        </p:xfrm>
        <a:graphic>
          <a:graphicData uri="http://schemas.openxmlformats.org/presentationml/2006/ole">
            <mc:AlternateContent xmlns:mc="http://schemas.openxmlformats.org/markup-compatibility/2006">
              <mc:Choice xmlns:v="urn:schemas-microsoft-com:vml" Requires="v">
                <p:oleObj spid="_x0000_s27658" name="Equation" r:id="rId4" imgW="1993900" imgH="876300" progId="Equation.3">
                  <p:embed/>
                </p:oleObj>
              </mc:Choice>
              <mc:Fallback>
                <p:oleObj name="Equation" r:id="rId4" imgW="1993900" imgH="876300" progId="Equation.3">
                  <p:embed/>
                  <p:pic>
                    <p:nvPicPr>
                      <p:cNvPr id="13312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0700" y="2359819"/>
                        <a:ext cx="3631242" cy="159523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322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699" y="358388"/>
            <a:ext cx="7383641" cy="644029"/>
          </a:xfrm>
          <a:prstGeom prst="rect">
            <a:avLst/>
          </a:prstGeom>
        </p:spPr>
        <p:txBody>
          <a:bodyPr spcFirstLastPara="1" wrap="square" lIns="91425" tIns="91425" rIns="91425" bIns="91425" anchor="b" anchorCtr="0">
            <a:noAutofit/>
          </a:bodyPr>
          <a:lstStyle/>
          <a:p>
            <a:pPr lvl="0"/>
            <a:r>
              <a:rPr lang="en-US" sz="2600" dirty="0" smtClean="0">
                <a:solidFill>
                  <a:schemeClr val="accent2">
                    <a:lumMod val="50000"/>
                  </a:schemeClr>
                </a:solidFill>
              </a:rPr>
              <a:t>Determinants of Supply Elasticity</a:t>
            </a:r>
            <a:endParaRPr sz="2600" dirty="0">
              <a:solidFill>
                <a:schemeClr val="accent2">
                  <a:lumMod val="50000"/>
                </a:schemeClr>
              </a:solidFill>
            </a:endParaRPr>
          </a:p>
        </p:txBody>
      </p:sp>
      <p:sp>
        <p:nvSpPr>
          <p:cNvPr id="125" name="Google Shape;125;p17"/>
          <p:cNvSpPr txBox="1">
            <a:spLocks noGrp="1"/>
          </p:cNvSpPr>
          <p:nvPr>
            <p:ph type="body" idx="1"/>
          </p:nvPr>
        </p:nvSpPr>
        <p:spPr>
          <a:xfrm>
            <a:off x="1017224" y="1112703"/>
            <a:ext cx="6896560" cy="3584229"/>
          </a:xfrm>
          <a:prstGeom prst="rect">
            <a:avLst/>
          </a:prstGeom>
        </p:spPr>
        <p:txBody>
          <a:bodyPr spcFirstLastPara="1" wrap="square" lIns="91425" tIns="91425" rIns="91425" bIns="91425" anchor="t" anchorCtr="0">
            <a:noAutofit/>
          </a:bodyPr>
          <a:lstStyle/>
          <a:p>
            <a:pPr eaLnBrk="1" hangingPunct="1">
              <a:spcAft>
                <a:spcPts val="1200"/>
              </a:spcAft>
            </a:pPr>
            <a:r>
              <a:rPr lang="en-US" altLang="en-US" sz="2100" dirty="0" smtClean="0"/>
              <a:t>The </a:t>
            </a:r>
            <a:r>
              <a:rPr lang="en-US" altLang="en-US" sz="2100" dirty="0"/>
              <a:t>more easily sellers can change the quantity they produce, the greater the price elasticity of supply.  </a:t>
            </a:r>
          </a:p>
          <a:p>
            <a:pPr eaLnBrk="1" hangingPunct="1">
              <a:spcAft>
                <a:spcPts val="1200"/>
              </a:spcAft>
            </a:pPr>
            <a:r>
              <a:rPr lang="en-US" altLang="en-US" sz="2100" dirty="0"/>
              <a:t>For many goods, price elasticity of supply </a:t>
            </a:r>
            <a:br>
              <a:rPr lang="en-US" altLang="en-US" sz="2100" dirty="0"/>
            </a:br>
            <a:r>
              <a:rPr lang="en-US" altLang="en-US" sz="2100" dirty="0"/>
              <a:t>is greater in the long run than in the short run, </a:t>
            </a:r>
            <a:br>
              <a:rPr lang="en-US" altLang="en-US" sz="2100" dirty="0"/>
            </a:br>
            <a:r>
              <a:rPr lang="en-US" altLang="en-US" sz="2100" dirty="0"/>
              <a:t>because firms can build new factories, </a:t>
            </a:r>
            <a:br>
              <a:rPr lang="en-US" altLang="en-US" sz="2100" dirty="0"/>
            </a:br>
            <a:r>
              <a:rPr lang="en-US" altLang="en-US" sz="2100" dirty="0"/>
              <a:t>or new firms may be able to enter the market. </a:t>
            </a:r>
            <a:endParaRPr lang="en-US" altLang="en-US" sz="2100" dirty="0" smtClean="0"/>
          </a:p>
          <a:p>
            <a:pPr marL="687388">
              <a:spcAft>
                <a:spcPts val="1200"/>
              </a:spcAft>
            </a:pPr>
            <a:r>
              <a:rPr lang="en-US" altLang="en-US" sz="2100" i="1" dirty="0"/>
              <a:t>For some goods, price elasticity of supply is greater in the short run. (Example: secondary supply of metals)</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9562857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14674" y="257933"/>
            <a:ext cx="5829300" cy="800100"/>
          </a:xfrm>
        </p:spPr>
        <p:txBody>
          <a:bodyPr/>
          <a:lstStyle/>
          <a:p>
            <a:r>
              <a:rPr lang="en" sz="2000" dirty="0">
                <a:solidFill>
                  <a:schemeClr val="accent2"/>
                </a:solidFill>
              </a:rPr>
              <a:t>Active </a:t>
            </a:r>
            <a:r>
              <a:rPr lang="en" sz="2000" dirty="0" smtClean="0">
                <a:solidFill>
                  <a:schemeClr val="accent2"/>
                </a:solidFill>
              </a:rPr>
              <a:t>Learning</a:t>
            </a:r>
            <a:br>
              <a:rPr lang="en" sz="2000" dirty="0" smtClean="0">
                <a:solidFill>
                  <a:schemeClr val="accent2"/>
                </a:solidFill>
              </a:rPr>
            </a:br>
            <a:r>
              <a:rPr lang="en-US" altLang="en-US" sz="2000" dirty="0" smtClean="0">
                <a:solidFill>
                  <a:schemeClr val="accent2">
                    <a:lumMod val="50000"/>
                  </a:schemeClr>
                </a:solidFill>
                <a:latin typeface="Lato" panose="020F0502020204030203" pitchFamily="34" charset="0"/>
                <a:cs typeface="Arial" panose="020B0604020202020204" pitchFamily="34" charset="0"/>
              </a:rPr>
              <a:t>Price Elasticity of Supply</a:t>
            </a:r>
            <a:endParaRPr lang="en-US" altLang="en-US" sz="2000" dirty="0">
              <a:solidFill>
                <a:schemeClr val="accent2">
                  <a:lumMod val="50000"/>
                </a:schemeClr>
              </a:solidFill>
              <a:latin typeface="Lato" panose="020F0502020204030203" pitchFamily="34" charset="0"/>
              <a:cs typeface="Arial" panose="020B0604020202020204" pitchFamily="34" charset="0"/>
            </a:endParaRPr>
          </a:p>
        </p:txBody>
      </p:sp>
      <p:sp>
        <p:nvSpPr>
          <p:cNvPr id="6" name="Rectangle 3"/>
          <p:cNvSpPr>
            <a:spLocks noChangeArrowheads="1"/>
          </p:cNvSpPr>
          <p:nvPr/>
        </p:nvSpPr>
        <p:spPr bwMode="auto">
          <a:xfrm>
            <a:off x="547171" y="1141387"/>
            <a:ext cx="7271134" cy="269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700"/>
              </a:spcBef>
              <a:buClr>
                <a:schemeClr val="accent2"/>
              </a:buClr>
              <a:buSzPct val="60000"/>
              <a:buFont typeface="Wingdings" panose="05000000000000000000" pitchFamily="2" charset="2"/>
              <a:buChar char=""/>
              <a:tabLst>
                <a:tab pos="457200" algn="l"/>
                <a:tab pos="514350" algn="l"/>
              </a:tabLst>
              <a:defRPr sz="2900">
                <a:solidFill>
                  <a:schemeClr val="tx1"/>
                </a:solidFill>
                <a:latin typeface="Tw Cen MT" panose="020B0602020104020603" pitchFamily="34" charset="0"/>
                <a:ea typeface="MS PGothic" panose="020B0600070205080204" pitchFamily="34" charset="-128"/>
              </a:defRPr>
            </a:lvl1pPr>
            <a:lvl2pPr marL="685800" indent="-228600">
              <a:spcBef>
                <a:spcPts val="550"/>
              </a:spcBef>
              <a:buClr>
                <a:schemeClr val="accent1"/>
              </a:buClr>
              <a:buSzPct val="70000"/>
              <a:buFont typeface="Wingdings 2" panose="05020102010507070707" pitchFamily="18" charset="2"/>
              <a:buChar char=""/>
              <a:tabLst>
                <a:tab pos="457200" algn="l"/>
                <a:tab pos="514350" algn="l"/>
              </a:tabLst>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tabLst>
                <a:tab pos="457200" algn="l"/>
                <a:tab pos="514350" algn="l"/>
              </a:tabLst>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tabLst>
                <a:tab pos="457200" algn="l"/>
                <a:tab pos="514350" algn="l"/>
              </a:tabLst>
              <a:defRPr sz="2000">
                <a:solidFill>
                  <a:schemeClr val="tx1"/>
                </a:solidFill>
                <a:latin typeface="Tw Cen MT" panose="020B0602020104020603" pitchFamily="34" charset="0"/>
                <a:ea typeface="MS PGothic" panose="020B0600070205080204" pitchFamily="34" charset="-128"/>
              </a:defRPr>
            </a:lvl9pPr>
          </a:lstStyle>
          <a:p>
            <a:pPr>
              <a:buNone/>
            </a:pPr>
            <a:r>
              <a:rPr lang="en-US" sz="2000" dirty="0">
                <a:latin typeface="Lato" panose="020F0502020204030203" pitchFamily="34" charset="0"/>
              </a:rPr>
              <a:t>Suppose the demand curve for a product is given by:  </a:t>
            </a:r>
            <a:endParaRPr lang="en-US" sz="2000" dirty="0" smtClean="0">
              <a:latin typeface="Lato" panose="020F0502020204030203" pitchFamily="34" charset="0"/>
            </a:endParaRPr>
          </a:p>
          <a:p>
            <a:pPr>
              <a:buNone/>
            </a:pPr>
            <a:r>
              <a:rPr lang="en-US" sz="2000" dirty="0" err="1" smtClean="0">
                <a:latin typeface="Lato" panose="020F0502020204030203" pitchFamily="34" charset="0"/>
              </a:rPr>
              <a:t>Qd</a:t>
            </a:r>
            <a:r>
              <a:rPr lang="en-US" sz="2000" dirty="0" smtClean="0">
                <a:latin typeface="Lato" panose="020F0502020204030203" pitchFamily="34" charset="0"/>
              </a:rPr>
              <a:t> </a:t>
            </a:r>
            <a:r>
              <a:rPr lang="en-US" sz="2000" dirty="0">
                <a:latin typeface="Lato" panose="020F0502020204030203" pitchFamily="34" charset="0"/>
              </a:rPr>
              <a:t>= 120 - 5P - 2I</a:t>
            </a:r>
          </a:p>
          <a:p>
            <a:pPr>
              <a:buNone/>
            </a:pPr>
            <a:r>
              <a:rPr lang="en-US" sz="2000" dirty="0">
                <a:latin typeface="Lato" panose="020F0502020204030203" pitchFamily="34" charset="0"/>
              </a:rPr>
              <a:t>where I is average income measured in thousands of dollars. </a:t>
            </a:r>
          </a:p>
          <a:p>
            <a:pPr>
              <a:buNone/>
            </a:pPr>
            <a:r>
              <a:rPr lang="en-US" sz="2000" dirty="0">
                <a:latin typeface="Lato" panose="020F0502020204030203" pitchFamily="34" charset="0"/>
              </a:rPr>
              <a:t>The supply curve is: Qs = 4P – 10</a:t>
            </a:r>
          </a:p>
          <a:p>
            <a:pPr>
              <a:buNone/>
            </a:pPr>
            <a:r>
              <a:rPr lang="en-US" sz="2000" dirty="0">
                <a:latin typeface="Lato" panose="020F0502020204030203" pitchFamily="34" charset="0"/>
              </a:rPr>
              <a:t>Assume that I = 20</a:t>
            </a:r>
            <a:r>
              <a:rPr lang="en-US" sz="2000" dirty="0" smtClean="0">
                <a:latin typeface="Lato" panose="020F0502020204030203" pitchFamily="34" charset="0"/>
              </a:rPr>
              <a:t>.</a:t>
            </a:r>
          </a:p>
          <a:p>
            <a:pPr>
              <a:buNone/>
            </a:pPr>
            <a:r>
              <a:rPr lang="en-US" sz="2000" dirty="0" smtClean="0">
                <a:latin typeface="Lato" panose="020F0502020204030203" pitchFamily="34" charset="0"/>
              </a:rPr>
              <a:t>At a market equilibrium price of $10 and quantity of  , what </a:t>
            </a:r>
            <a:r>
              <a:rPr lang="en-US" sz="2000" dirty="0">
                <a:latin typeface="Lato" panose="020F0502020204030203" pitchFamily="34" charset="0"/>
              </a:rPr>
              <a:t>is the price elasticity of </a:t>
            </a:r>
            <a:r>
              <a:rPr lang="en-US" sz="2000" dirty="0" smtClean="0">
                <a:latin typeface="Lato" panose="020F0502020204030203" pitchFamily="34" charset="0"/>
              </a:rPr>
              <a:t>supply?</a:t>
            </a:r>
            <a:endParaRPr lang="en-US" sz="2000" dirty="0">
              <a:latin typeface="Lato" panose="020F0502020204030203" pitchFamily="34" charset="0"/>
            </a:endParaRPr>
          </a:p>
        </p:txBody>
      </p:sp>
    </p:spTree>
    <p:extLst>
      <p:ext uri="{BB962C8B-B14F-4D97-AF65-F5344CB8AC3E}">
        <p14:creationId xmlns:p14="http://schemas.microsoft.com/office/powerpoint/2010/main" val="3609901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solidFill>
                  <a:schemeClr val="tx2">
                    <a:lumMod val="50000"/>
                  </a:schemeClr>
                </a:solidFill>
              </a:rPr>
              <a:t>Chapter 6: </a:t>
            </a:r>
            <a:r>
              <a:rPr lang="en" dirty="0" smtClean="0">
                <a:solidFill>
                  <a:schemeClr val="tx2">
                    <a:lumMod val="50000"/>
                  </a:schemeClr>
                </a:solidFill>
              </a:rPr>
              <a:t>Outline</a:t>
            </a:r>
            <a:endParaRPr dirty="0">
              <a:solidFill>
                <a:schemeClr val="tx2">
                  <a:lumMod val="50000"/>
                </a:schemeClr>
              </a:solidFill>
            </a:endParaRPr>
          </a:p>
        </p:txBody>
      </p:sp>
      <p:sp>
        <p:nvSpPr>
          <p:cNvPr id="125" name="Google Shape;125;p17"/>
          <p:cNvSpPr txBox="1">
            <a:spLocks noGrp="1"/>
          </p:cNvSpPr>
          <p:nvPr>
            <p:ph type="body" idx="1"/>
          </p:nvPr>
        </p:nvSpPr>
        <p:spPr>
          <a:xfrm>
            <a:off x="893699" y="1373588"/>
            <a:ext cx="7266127" cy="3552300"/>
          </a:xfrm>
          <a:prstGeom prst="rect">
            <a:avLst/>
          </a:prstGeom>
        </p:spPr>
        <p:txBody>
          <a:bodyPr spcFirstLastPara="1" wrap="square" lIns="91425" tIns="91425" rIns="91425" bIns="91425" anchor="t" anchorCtr="0">
            <a:noAutofit/>
          </a:bodyPr>
          <a:lstStyle/>
          <a:p>
            <a:r>
              <a:rPr lang="en-US" altLang="en-US" dirty="0">
                <a:solidFill>
                  <a:schemeClr val="accent1">
                    <a:lumMod val="75000"/>
                  </a:schemeClr>
                </a:solidFill>
              </a:rPr>
              <a:t>The Price Elasticity of Demand and Its Measurement</a:t>
            </a:r>
          </a:p>
          <a:p>
            <a:r>
              <a:rPr lang="en-US" altLang="en-US" dirty="0">
                <a:solidFill>
                  <a:schemeClr val="accent1">
                    <a:lumMod val="75000"/>
                  </a:schemeClr>
                </a:solidFill>
              </a:rPr>
              <a:t>The Determinants of the Price Elasticity of Demand</a:t>
            </a:r>
          </a:p>
          <a:p>
            <a:r>
              <a:rPr lang="en-US" altLang="en-US" dirty="0">
                <a:solidFill>
                  <a:schemeClr val="accent1">
                    <a:lumMod val="75000"/>
                  </a:schemeClr>
                </a:solidFill>
              </a:rPr>
              <a:t>The Relationship between the Price Elasticity of Demand and Total </a:t>
            </a:r>
            <a:r>
              <a:rPr lang="en-US" altLang="en-US" dirty="0" smtClean="0">
                <a:solidFill>
                  <a:schemeClr val="accent1">
                    <a:lumMod val="75000"/>
                  </a:schemeClr>
                </a:solidFill>
              </a:rPr>
              <a:t>Revenue</a:t>
            </a:r>
            <a:endParaRPr lang="en-US" altLang="en-US" dirty="0">
              <a:solidFill>
                <a:schemeClr val="accent1">
                  <a:lumMod val="75000"/>
                </a:schemeClr>
              </a:solidFill>
            </a:endParaRP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6670052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929211" y="333938"/>
            <a:ext cx="7383641" cy="658105"/>
          </a:xfrm>
          <a:prstGeom prst="rect">
            <a:avLst/>
          </a:prstGeom>
        </p:spPr>
        <p:txBody>
          <a:bodyPr spcFirstLastPara="1" wrap="square" lIns="91425" tIns="91425" rIns="91425" bIns="91425" anchor="b" anchorCtr="0">
            <a:noAutofit/>
          </a:bodyPr>
          <a:lstStyle/>
          <a:p>
            <a:pPr lvl="0"/>
            <a:r>
              <a:rPr lang="en-US" altLang="en-US" sz="2600" dirty="0" smtClean="0">
                <a:solidFill>
                  <a:schemeClr val="tx1"/>
                </a:solidFill>
              </a:rPr>
              <a:t>Price Elasticity of Demand</a:t>
            </a:r>
            <a:endParaRPr sz="2600" dirty="0">
              <a:solidFill>
                <a:schemeClr val="tx1"/>
              </a:solidFill>
            </a:endParaRPr>
          </a:p>
        </p:txBody>
      </p:sp>
      <p:sp>
        <p:nvSpPr>
          <p:cNvPr id="125" name="Google Shape;125;p17"/>
          <p:cNvSpPr txBox="1">
            <a:spLocks noGrp="1"/>
          </p:cNvSpPr>
          <p:nvPr>
            <p:ph type="body" idx="1"/>
          </p:nvPr>
        </p:nvSpPr>
        <p:spPr>
          <a:xfrm>
            <a:off x="967666" y="1005807"/>
            <a:ext cx="7208668" cy="3371010"/>
          </a:xfrm>
          <a:prstGeom prst="rect">
            <a:avLst/>
          </a:prstGeom>
        </p:spPr>
        <p:txBody>
          <a:bodyPr spcFirstLastPara="1" wrap="square" lIns="91425" tIns="91425" rIns="91425" bIns="91425" anchor="t" anchorCtr="0">
            <a:noAutofit/>
          </a:bodyPr>
          <a:lstStyle/>
          <a:p>
            <a:pPr marL="460375" lvl="2" indent="-460375">
              <a:spcBef>
                <a:spcPts val="600"/>
              </a:spcBef>
              <a:buClr>
                <a:schemeClr val="accent6"/>
              </a:buClr>
              <a:buSzPts val="1800"/>
              <a:buFont typeface="Lato"/>
              <a:buChar char="▷"/>
              <a:defRPr/>
            </a:pPr>
            <a:r>
              <a:rPr lang="en-US" sz="2200" dirty="0" smtClean="0">
                <a:solidFill>
                  <a:schemeClr val="accent2">
                    <a:lumMod val="50000"/>
                  </a:schemeClr>
                </a:solidFill>
              </a:rPr>
              <a:t>Elasticity:   </a:t>
            </a:r>
            <a:r>
              <a:rPr lang="en-US" altLang="en-US" sz="2200" i="1" dirty="0" smtClean="0">
                <a:solidFill>
                  <a:schemeClr val="tx1"/>
                </a:solidFill>
              </a:rPr>
              <a:t>Percentage </a:t>
            </a:r>
            <a:r>
              <a:rPr lang="en-US" altLang="en-US" sz="2200" i="1" dirty="0">
                <a:solidFill>
                  <a:schemeClr val="tx1"/>
                </a:solidFill>
              </a:rPr>
              <a:t>change in one variable resulting from a 1-percent increase in </a:t>
            </a:r>
            <a:r>
              <a:rPr lang="en-US" altLang="en-US" sz="2200" i="1" dirty="0" smtClean="0">
                <a:solidFill>
                  <a:schemeClr val="tx1"/>
                </a:solidFill>
              </a:rPr>
              <a:t>another.</a:t>
            </a:r>
          </a:p>
          <a:p>
            <a:pPr marL="0" lvl="2" indent="0">
              <a:spcBef>
                <a:spcPts val="600"/>
              </a:spcBef>
              <a:buClr>
                <a:schemeClr val="accent6"/>
              </a:buClr>
              <a:buSzPts val="1800"/>
              <a:buNone/>
              <a:defRPr/>
            </a:pPr>
            <a:endParaRPr lang="en-US" altLang="en-US" sz="600" i="1" dirty="0" smtClean="0">
              <a:solidFill>
                <a:schemeClr val="tx1"/>
              </a:solidFill>
            </a:endParaRPr>
          </a:p>
          <a:p>
            <a:pPr marL="460375" lvl="2" indent="-460375">
              <a:spcBef>
                <a:spcPts val="600"/>
              </a:spcBef>
              <a:buClr>
                <a:schemeClr val="accent6"/>
              </a:buClr>
              <a:buSzPts val="1800"/>
              <a:buFont typeface="Lato"/>
              <a:buChar char="▷"/>
              <a:defRPr/>
            </a:pPr>
            <a:r>
              <a:rPr lang="en-US" sz="2200" dirty="0" smtClean="0">
                <a:solidFill>
                  <a:schemeClr val="accent2">
                    <a:lumMod val="50000"/>
                  </a:schemeClr>
                </a:solidFill>
              </a:rPr>
              <a:t>Price Elasticity of Demand:   </a:t>
            </a:r>
            <a:r>
              <a:rPr lang="en-US" altLang="en-US" sz="2200" i="1" dirty="0" smtClean="0">
                <a:solidFill>
                  <a:schemeClr val="tx1"/>
                </a:solidFill>
              </a:rPr>
              <a:t>Percentage </a:t>
            </a:r>
            <a:r>
              <a:rPr lang="en-US" altLang="en-US" sz="2200" i="1" dirty="0">
                <a:solidFill>
                  <a:schemeClr val="tx1"/>
                </a:solidFill>
              </a:rPr>
              <a:t>change in quantity demanded of a good resulting from a 1-percent  increase in its price.</a:t>
            </a:r>
          </a:p>
          <a:p>
            <a:pPr marL="460375" lvl="2" indent="-460375">
              <a:spcBef>
                <a:spcPts val="600"/>
              </a:spcBef>
              <a:buClr>
                <a:schemeClr val="accent6"/>
              </a:buClr>
              <a:buSzPts val="1800"/>
              <a:buFont typeface="Lato"/>
              <a:buChar char="▷"/>
              <a:defRPr/>
            </a:pPr>
            <a:endParaRPr lang="en-US" sz="2100" dirty="0" smtClean="0">
              <a:solidFill>
                <a:schemeClr val="accent2">
                  <a:lumMod val="50000"/>
                </a:schemeClr>
              </a:solidFill>
            </a:endParaRP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249831866"/>
              </p:ext>
            </p:extLst>
          </p:nvPr>
        </p:nvGraphicFramePr>
        <p:xfrm>
          <a:off x="3310421" y="3018405"/>
          <a:ext cx="3248197" cy="1791893"/>
        </p:xfrm>
        <a:graphic>
          <a:graphicData uri="http://schemas.openxmlformats.org/presentationml/2006/ole">
            <mc:AlternateContent xmlns:mc="http://schemas.openxmlformats.org/markup-compatibility/2006">
              <mc:Choice xmlns:v="urn:schemas-microsoft-com:vml" Requires="v">
                <p:oleObj spid="_x0000_s22548" name="Equation" r:id="rId4" imgW="1587240" imgH="876240" progId="Equation.3">
                  <p:embed/>
                </p:oleObj>
              </mc:Choice>
              <mc:Fallback>
                <p:oleObj name="Equation" r:id="rId4" imgW="1587240" imgH="876240" progId="Equation.3">
                  <p:embed/>
                  <p:pic>
                    <p:nvPicPr>
                      <p:cNvPr id="3" name="Object 2"/>
                      <p:cNvPicPr>
                        <a:picLocks noChangeAspect="1" noChangeArrowheads="1"/>
                      </p:cNvPicPr>
                      <p:nvPr/>
                    </p:nvPicPr>
                    <p:blipFill>
                      <a:blip r:embed="rId5"/>
                      <a:srcRect/>
                      <a:stretch>
                        <a:fillRect/>
                      </a:stretch>
                    </p:blipFill>
                    <p:spPr bwMode="auto">
                      <a:xfrm>
                        <a:off x="3310421" y="3018405"/>
                        <a:ext cx="3248197" cy="179189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88917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3556" name="Picture 4" descr="Grap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8" y="3799433"/>
            <a:ext cx="1869738" cy="1246881"/>
          </a:xfrm>
          <a:prstGeom prst="rect">
            <a:avLst/>
          </a:prstGeom>
          <a:noFill/>
          <a:extLst>
            <a:ext uri="{909E8E84-426E-40DD-AFC4-6F175D3DCCD1}">
              <a14:hiddenFill xmlns:a14="http://schemas.microsoft.com/office/drawing/2010/main">
                <a:solidFill>
                  <a:srgbClr val="FFFFFF"/>
                </a:solidFill>
              </a14:hiddenFill>
            </a:ext>
          </a:extLst>
        </p:spPr>
      </p:pic>
      <p:sp>
        <p:nvSpPr>
          <p:cNvPr id="102" name="Google Shape;102;p14"/>
          <p:cNvSpPr txBox="1">
            <a:spLocks noGrp="1"/>
          </p:cNvSpPr>
          <p:nvPr>
            <p:ph type="ctrTitle" idx="4294967295"/>
          </p:nvPr>
        </p:nvSpPr>
        <p:spPr>
          <a:xfrm>
            <a:off x="1745673" y="757925"/>
            <a:ext cx="4731452" cy="312224"/>
          </a:xfrm>
          <a:prstGeom prst="rect">
            <a:avLst/>
          </a:prstGeom>
        </p:spPr>
        <p:txBody>
          <a:bodyPr spcFirstLastPara="1" wrap="square" lIns="91425" tIns="91425" rIns="91425" bIns="91425" anchor="b" anchorCtr="0">
            <a:noAutofit/>
          </a:bodyPr>
          <a:lstStyle/>
          <a:p>
            <a:pPr lvl="0"/>
            <a:r>
              <a:rPr lang="en-US" altLang="en-US" sz="2400" dirty="0">
                <a:latin typeface="Arial" panose="020B0604020202020204" pitchFamily="34" charset="0"/>
                <a:cs typeface="Arial" panose="020B0604020202020204" pitchFamily="34" charset="0"/>
              </a:rPr>
              <a:t>Estimated real-world price elasticities of demand</a:t>
            </a:r>
            <a:endParaRPr sz="2400" dirty="0">
              <a:solidFill>
                <a:schemeClr val="accent2"/>
              </a:solidFill>
            </a:endParaRPr>
          </a:p>
        </p:txBody>
      </p:sp>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23554" name="Picture 2" descr="Amazon.com: Tide Liquid Laundry Detergent, Original, 64 loads, 100 fl oz:  Health &amp; Personal C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3553" y="168006"/>
            <a:ext cx="942082" cy="15043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3206763184"/>
              </p:ext>
            </p:extLst>
          </p:nvPr>
        </p:nvGraphicFramePr>
        <p:xfrm>
          <a:off x="2009726" y="1495223"/>
          <a:ext cx="5425915" cy="3201710"/>
        </p:xfrm>
        <a:graphic>
          <a:graphicData uri="http://schemas.openxmlformats.org/drawingml/2006/table">
            <a:tbl>
              <a:tblPr/>
              <a:tblGrid>
                <a:gridCol w="3979004">
                  <a:extLst>
                    <a:ext uri="{9D8B030D-6E8A-4147-A177-3AD203B41FA5}">
                      <a16:colId xmlns:a16="http://schemas.microsoft.com/office/drawing/2014/main" val="20000"/>
                    </a:ext>
                  </a:extLst>
                </a:gridCol>
                <a:gridCol w="1446911">
                  <a:extLst>
                    <a:ext uri="{9D8B030D-6E8A-4147-A177-3AD203B41FA5}">
                      <a16:colId xmlns:a16="http://schemas.microsoft.com/office/drawing/2014/main" val="20001"/>
                    </a:ext>
                  </a:extLst>
                </a:gridCol>
              </a:tblGrid>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Type of Elasticity</a:t>
                      </a:r>
                    </a:p>
                  </a:txBody>
                  <a:tcPr marL="9526" marR="9526" marT="9525" marB="0" anchor="b" horzOverflow="overflow">
                    <a:lnL>
                      <a:noFill/>
                    </a:lnL>
                    <a:lnR>
                      <a:noFill/>
                    </a:lnR>
                    <a:lnT>
                      <a:noFill/>
                    </a:lnT>
                    <a:lnB>
                      <a:noFill/>
                    </a:lnB>
                    <a:lnTlToBr>
                      <a:noFill/>
                    </a:lnTlToBr>
                    <a:lnBlToTr>
                      <a:noFill/>
                    </a:lnBlToTr>
                    <a:solidFill>
                      <a:schemeClr val="accent2">
                        <a:lumMod val="40000"/>
                        <a:lumOff val="6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  Estimate</a:t>
                      </a:r>
                    </a:p>
                  </a:txBody>
                  <a:tcPr marL="9526" marR="9526" marT="9525" marB="0" anchor="b" horzOverflow="overflow">
                    <a:lnL>
                      <a:noFill/>
                    </a:lnL>
                    <a:lnR>
                      <a:noFill/>
                    </a:lnR>
                    <a:lnT>
                      <a:noFill/>
                    </a:lnT>
                    <a:lnB>
                      <a:noFill/>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Relatively elastic (</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sym typeface="Symbol"/>
                        </a:rPr>
                        <a:t></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E</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sym typeface="Symbol"/>
                        </a:rPr>
                        <a:t></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&gt;1)</a:t>
                      </a:r>
                    </a:p>
                  </a:txBody>
                  <a:tcPr marL="9526" marR="9526" marT="952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700" b="0" i="0" u="none" strike="noStrike" cap="none" normalizeH="0" baseline="0" dirty="0" smtClean="0">
                        <a:ln>
                          <a:noFill/>
                        </a:ln>
                        <a:solidFill>
                          <a:schemeClr val="tx1"/>
                        </a:solidFill>
                        <a:effectLst/>
                        <a:latin typeface="Verdana" pitchFamily="34" charset="0"/>
                        <a:ea typeface="ＭＳ Ｐゴシック" pitchFamily="34" charset="-128"/>
                      </a:endParaRPr>
                    </a:p>
                  </a:txBody>
                  <a:tcPr marL="9526" marR="9526"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kern="1200" cap="none" normalizeH="0" baseline="0" dirty="0" smtClean="0">
                          <a:ln>
                            <a:noFill/>
                          </a:ln>
                          <a:solidFill>
                            <a:schemeClr val="tx1"/>
                          </a:solidFill>
                          <a:effectLst/>
                          <a:latin typeface="Verdana" pitchFamily="34" charset="0"/>
                          <a:ea typeface="ＭＳ Ｐゴシック" pitchFamily="34" charset="-128"/>
                          <a:cs typeface="+mn-cs"/>
                        </a:rPr>
                        <a:t>Tide (liquid detergent)</a:t>
                      </a:r>
                    </a:p>
                  </a:txBody>
                  <a:tcPr marL="114308" marR="9526" marT="952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  -3.92</a:t>
                      </a:r>
                    </a:p>
                  </a:txBody>
                  <a:tcPr marL="9526" marR="9526"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kern="1200" cap="none" normalizeH="0" baseline="0" dirty="0" smtClean="0">
                          <a:ln>
                            <a:noFill/>
                          </a:ln>
                          <a:solidFill>
                            <a:schemeClr val="tx1"/>
                          </a:solidFill>
                          <a:effectLst/>
                          <a:latin typeface="Verdana" pitchFamily="34" charset="0"/>
                          <a:ea typeface="ＭＳ Ｐゴシック" pitchFamily="34" charset="-128"/>
                          <a:cs typeface="+mn-cs"/>
                        </a:rPr>
                        <a:t>Automobiles</a:t>
                      </a:r>
                      <a:endParaRPr kumimoji="0" lang="en-US" sz="1700" b="0" i="0" u="none" strike="noStrike" kern="1200" cap="none" normalizeH="0" baseline="0" dirty="0">
                        <a:ln>
                          <a:noFill/>
                        </a:ln>
                        <a:solidFill>
                          <a:schemeClr val="tx1"/>
                        </a:solidFill>
                        <a:effectLst/>
                        <a:latin typeface="Verdana" pitchFamily="34" charset="0"/>
                        <a:ea typeface="ＭＳ Ｐゴシック" pitchFamily="34" charset="-128"/>
                        <a:cs typeface="+mn-cs"/>
                      </a:endParaRPr>
                    </a:p>
                  </a:txBody>
                  <a:tcPr marL="114308" marR="9526" marT="952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  -1.95</a:t>
                      </a:r>
                    </a:p>
                  </a:txBody>
                  <a:tcPr marL="9526" marR="9526"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Unitary elastic (</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sym typeface="Symbol"/>
                        </a:rPr>
                        <a:t></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E</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sym typeface="Symbol"/>
                        </a:rPr>
                        <a:t></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=1)</a:t>
                      </a:r>
                    </a:p>
                  </a:txBody>
                  <a:tcPr marL="9526" marR="9526" marT="952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700" b="0" i="0" u="none" strike="noStrike" cap="none" normalizeH="0" baseline="0" smtClean="0">
                        <a:ln>
                          <a:noFill/>
                        </a:ln>
                        <a:solidFill>
                          <a:schemeClr val="tx1"/>
                        </a:solidFill>
                        <a:effectLst/>
                        <a:latin typeface="Verdana" pitchFamily="34" charset="0"/>
                        <a:ea typeface="ＭＳ Ｐゴシック" pitchFamily="34" charset="-128"/>
                      </a:endParaRPr>
                    </a:p>
                  </a:txBody>
                  <a:tcPr marL="9526" marR="9526"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Grapes</a:t>
                      </a:r>
                    </a:p>
                  </a:txBody>
                  <a:tcPr marL="114308" marR="9526" marT="952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  -1.18</a:t>
                      </a:r>
                    </a:p>
                  </a:txBody>
                  <a:tcPr marL="9526" marR="9526"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Shoes</a:t>
                      </a:r>
                    </a:p>
                  </a:txBody>
                  <a:tcPr marL="114308" marR="9526" marT="952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  -0.9</a:t>
                      </a:r>
                    </a:p>
                  </a:txBody>
                  <a:tcPr marL="9526" marR="9526"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Relatively inelastic (</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sym typeface="Symbol"/>
                        </a:rPr>
                        <a:t></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E</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sym typeface="Symbol"/>
                        </a:rPr>
                        <a:t></a:t>
                      </a:r>
                      <a:r>
                        <a:rPr kumimoji="0" lang="en-US" sz="1700" b="1" i="0" u="none" strike="noStrike" cap="none" normalizeH="0" baseline="0" dirty="0" smtClean="0">
                          <a:ln>
                            <a:noFill/>
                          </a:ln>
                          <a:solidFill>
                            <a:schemeClr val="tx1"/>
                          </a:solidFill>
                          <a:effectLst/>
                          <a:latin typeface="Verdana" pitchFamily="34" charset="0"/>
                          <a:ea typeface="ＭＳ Ｐゴシック" pitchFamily="34" charset="-128"/>
                        </a:rPr>
                        <a:t>&lt;1)</a:t>
                      </a:r>
                    </a:p>
                  </a:txBody>
                  <a:tcPr marL="9526" marR="9526" marT="952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700" b="0" i="0" u="none" strike="noStrike" cap="none" normalizeH="0" baseline="0" smtClean="0">
                        <a:ln>
                          <a:noFill/>
                        </a:ln>
                        <a:solidFill>
                          <a:schemeClr val="tx1"/>
                        </a:solidFill>
                        <a:effectLst/>
                        <a:latin typeface="Verdana" pitchFamily="34" charset="0"/>
                        <a:ea typeface="ＭＳ Ｐゴシック" pitchFamily="34" charset="-128"/>
                      </a:endParaRPr>
                    </a:p>
                  </a:txBody>
                  <a:tcPr marL="9526" marR="9526"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Milk</a:t>
                      </a:r>
                    </a:p>
                  </a:txBody>
                  <a:tcPr marL="114308" marR="9526" marT="952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  -0.04</a:t>
                      </a:r>
                    </a:p>
                  </a:txBody>
                  <a:tcPr marL="9526" marR="9526"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32017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Gasoline</a:t>
                      </a:r>
                    </a:p>
                  </a:txBody>
                  <a:tcPr marL="114308" marR="9526" marT="952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ＭＳ Ｐゴシック" pitchFamily="34" charset="-128"/>
                        </a:rPr>
                        <a:t>  -0.06</a:t>
                      </a:r>
                    </a:p>
                  </a:txBody>
                  <a:tcPr marL="9526" marR="9526"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25187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3" name="Title 25"/>
          <p:cNvSpPr>
            <a:spLocks noGrp="1"/>
          </p:cNvSpPr>
          <p:nvPr>
            <p:ph type="title"/>
          </p:nvPr>
        </p:nvSpPr>
        <p:spPr>
          <a:xfrm>
            <a:off x="961465" y="399458"/>
            <a:ext cx="5543550" cy="366713"/>
          </a:xfrm>
        </p:spPr>
        <p:txBody>
          <a:bodyPr/>
          <a:lstStyle/>
          <a:p>
            <a:r>
              <a:rPr lang="en-US" altLang="en-US" sz="2400" dirty="0" smtClean="0">
                <a:latin typeface="Lato" panose="020F0502020204030203" pitchFamily="34" charset="0"/>
              </a:rPr>
              <a:t>Elastic and Inelastic Demand</a:t>
            </a:r>
            <a:endParaRPr lang="en-US" altLang="en-US" sz="2400" dirty="0">
              <a:latin typeface="Lato" panose="020F0502020204030203" pitchFamily="34" charset="0"/>
            </a:endParaRPr>
          </a:p>
        </p:txBody>
      </p:sp>
      <p:grpSp>
        <p:nvGrpSpPr>
          <p:cNvPr id="53" name="Group 3" descr="The graph shows how elasticity varies along the demand curve. The vertical axis measures price in dollars per gallon, and the horizontal axis measures quantity in gallons per day. Both axes are truncated near the origin. The graph shows two intersecting downward-sloping linear curves labeled D1 and D2. D1 is flatter than D2. The intersection point of D1 and D2, labeled A, corresponds to a price of $3 and a quantity of 1,000. Point B is marked on D1 corresponding to a price of $2.70 and a quantity of 1,200. On D1, the distance between point A and point B is labeled “D1 is elastic between point A and point B.” Point C is marked on D2 corresponding to a price of $2.70 and a quantity of 1,050. On D2, the distance between point A and point C is labeled “D2 is inelastic between point A and point C."/>
          <p:cNvGrpSpPr>
            <a:grpSpLocks/>
          </p:cNvGrpSpPr>
          <p:nvPr/>
        </p:nvGrpSpPr>
        <p:grpSpPr bwMode="auto">
          <a:xfrm>
            <a:off x="1714500" y="834629"/>
            <a:ext cx="5136165" cy="4148118"/>
            <a:chOff x="4356817" y="1184275"/>
            <a:chExt cx="4744784" cy="4073525"/>
          </a:xfrm>
        </p:grpSpPr>
        <p:pic>
          <p:nvPicPr>
            <p:cNvPr id="54" name="10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11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12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13 Imagen"/>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14 Imagen"/>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15 Imagen"/>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16 Imagen"/>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17 Imagen"/>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18 Imagen"/>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20 Imagen"/>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21 Imagen"/>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356817" y="1184275"/>
              <a:ext cx="4744784"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1 Imagen" descr="A graph shows how elasticity varies with the slope of the demand curve."/>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356817" y="1184275"/>
              <a:ext cx="474478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57360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3" name="Title 25"/>
          <p:cNvSpPr>
            <a:spLocks noGrp="1"/>
          </p:cNvSpPr>
          <p:nvPr>
            <p:ph type="title"/>
          </p:nvPr>
        </p:nvSpPr>
        <p:spPr>
          <a:xfrm>
            <a:off x="961465" y="399458"/>
            <a:ext cx="5543550" cy="366713"/>
          </a:xfrm>
        </p:spPr>
        <p:txBody>
          <a:bodyPr/>
          <a:lstStyle/>
          <a:p>
            <a:r>
              <a:rPr lang="en-US" altLang="en-US" sz="2400" dirty="0" smtClean="0">
                <a:latin typeface="Lato" panose="020F0502020204030203" pitchFamily="34" charset="0"/>
              </a:rPr>
              <a:t>Price Elasticity of Demand</a:t>
            </a:r>
            <a:endParaRPr lang="en-US" altLang="en-US" sz="2400" dirty="0">
              <a:latin typeface="Lato" panose="020F0502020204030203" pitchFamily="34" charset="0"/>
            </a:endParaRPr>
          </a:p>
        </p:txBody>
      </p:sp>
      <p:pic>
        <p:nvPicPr>
          <p:cNvPr id="16" name="Picture 12" descr="eq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0745" y="1501409"/>
            <a:ext cx="1178938" cy="33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5"/>
          <p:cNvSpPr>
            <a:spLocks noChangeArrowheads="1"/>
          </p:cNvSpPr>
          <p:nvPr/>
        </p:nvSpPr>
        <p:spPr bwMode="auto">
          <a:xfrm>
            <a:off x="961465" y="1047453"/>
            <a:ext cx="2309838" cy="223905"/>
          </a:xfrm>
          <a:prstGeom prst="rect">
            <a:avLst/>
          </a:prstGeom>
          <a:solidFill>
            <a:schemeClr val="accent2">
              <a:lumMod val="60000"/>
              <a:lumOff val="40000"/>
              <a:alpha val="50195"/>
            </a:schemeClr>
          </a:solidFill>
          <a:ln>
            <a:noFill/>
          </a:ln>
          <a:extLst/>
        </p:spPr>
        <p:txBody>
          <a:bodyPr lIns="34290" rIns="34290" anchor="ctr"/>
          <a:lstStyle>
            <a:lvl1pPr indent="4763">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20000"/>
              </a:spcBef>
              <a:buClrTx/>
              <a:buSzTx/>
              <a:buNone/>
            </a:pPr>
            <a:r>
              <a:rPr lang="en-US" altLang="en-US" sz="1600" b="1" dirty="0">
                <a:latin typeface="Lato" panose="020F0502020204030203" pitchFamily="34" charset="0"/>
              </a:rPr>
              <a:t>Linear Demand Curve</a:t>
            </a:r>
          </a:p>
        </p:txBody>
      </p:sp>
      <p:sp>
        <p:nvSpPr>
          <p:cNvPr id="18" name="Rectangle 4"/>
          <p:cNvSpPr>
            <a:spLocks noChangeArrowheads="1"/>
          </p:cNvSpPr>
          <p:nvPr/>
        </p:nvSpPr>
        <p:spPr bwMode="auto">
          <a:xfrm>
            <a:off x="961466" y="1557337"/>
            <a:ext cx="2534770" cy="32087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MS PGothic" panose="020B0600070205080204" pitchFamily="34" charset="-128"/>
              </a:defRPr>
            </a:lvl9pPr>
          </a:lstStyle>
          <a:p>
            <a:pPr defTabSz="685800">
              <a:spcBef>
                <a:spcPct val="0"/>
              </a:spcBef>
              <a:buClrTx/>
              <a:buSzTx/>
              <a:buNone/>
            </a:pPr>
            <a:r>
              <a:rPr lang="en-US" altLang="en-US" sz="1500" dirty="0">
                <a:latin typeface="Lato" panose="020F0502020204030203" pitchFamily="34" charset="0"/>
              </a:rPr>
              <a:t>The price elasticity of demand depends not only on the slope of the demand curve but also on the price and quantity.</a:t>
            </a:r>
          </a:p>
          <a:p>
            <a:pPr defTabSz="685800">
              <a:spcBef>
                <a:spcPct val="0"/>
              </a:spcBef>
              <a:buClrTx/>
              <a:buSzTx/>
              <a:buNone/>
            </a:pPr>
            <a:endParaRPr lang="en-US" altLang="en-US" sz="1500" dirty="0">
              <a:latin typeface="Lato" panose="020F0502020204030203" pitchFamily="34" charset="0"/>
            </a:endParaRPr>
          </a:p>
          <a:p>
            <a:pPr defTabSz="685800">
              <a:spcBef>
                <a:spcPct val="0"/>
              </a:spcBef>
              <a:buClrTx/>
              <a:buSzTx/>
              <a:buNone/>
            </a:pPr>
            <a:r>
              <a:rPr lang="en-US" altLang="en-US" sz="1500" dirty="0">
                <a:latin typeface="Lato" panose="020F0502020204030203" pitchFamily="34" charset="0"/>
              </a:rPr>
              <a:t>The elasticity, therefore, varies along the curve as price and quantity change. Slope is constant for this linear demand curve. </a:t>
            </a:r>
          </a:p>
          <a:p>
            <a:pPr defTabSz="685800">
              <a:spcBef>
                <a:spcPct val="0"/>
              </a:spcBef>
              <a:buClrTx/>
              <a:buSzTx/>
              <a:buNone/>
            </a:pPr>
            <a:endParaRPr lang="en-US" altLang="en-US" sz="1500" dirty="0">
              <a:latin typeface="Lato" panose="020F0502020204030203" pitchFamily="34" charset="0"/>
            </a:endParaRPr>
          </a:p>
        </p:txBody>
      </p:sp>
      <p:pic>
        <p:nvPicPr>
          <p:cNvPr id="19" name="Picture 2" descr="C:\Documents and Settings\Kyle M. Thiel\Desktop\Pindyck_7e\ppts\aparna_ppts\aparna_ppts\ch02\fig2.11\fig2.11_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880" y="1237129"/>
            <a:ext cx="5189116" cy="35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descr="C:\Documents and Settings\Kyle M. Thiel\Desktop\Pindyck_7e\ppts\aparna_ppts\aparna_ppts\ch02\fig2.11\fig2.11_0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8880" y="1237129"/>
            <a:ext cx="5189116" cy="35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descr="C:\Documents and Settings\Kyle M. Thiel\Desktop\Pindyck_7e\ppts\aparna_ppts\aparna_ppts\ch02\fig2.11\fig2.11_0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8880" y="1237129"/>
            <a:ext cx="5189116" cy="35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descr="C:\Documents and Settings\Kyle M. Thiel\Desktop\Pindyck_7e\ppts\aparna_ppts\aparna_ppts\ch02\fig2.11\fig2.11_04.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8880" y="1237129"/>
            <a:ext cx="5189116" cy="35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descr="C:\Documents and Settings\Kyle M. Thiel\Desktop\Pindyck_7e\ppts\aparna_ppts\aparna_ppts\ch02\fig2.11\fig2.11_05.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8880" y="1237129"/>
            <a:ext cx="5189116" cy="35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descr="C:\Documents and Settings\Kyle M. Thiel\Desktop\Pindyck_7e\ppts\aparna_ppts\aparna_ppts\ch02\fig2.11\fig2.11_06.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8880" y="1237129"/>
            <a:ext cx="5189116" cy="35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descr="C:\Documents and Settings\Kyle M. Thiel\Desktop\Pindyck_7e\ppts\aparna_ppts\aparna_ppts\ch02\fig2.11\fig2.11_07.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8880" y="1237129"/>
            <a:ext cx="5189116" cy="35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486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699" y="358388"/>
            <a:ext cx="7383641" cy="644029"/>
          </a:xfrm>
          <a:prstGeom prst="rect">
            <a:avLst/>
          </a:prstGeom>
        </p:spPr>
        <p:txBody>
          <a:bodyPr spcFirstLastPara="1" wrap="square" lIns="91425" tIns="91425" rIns="91425" bIns="91425" anchor="b" anchorCtr="0">
            <a:noAutofit/>
          </a:bodyPr>
          <a:lstStyle/>
          <a:p>
            <a:pPr lvl="0"/>
            <a:r>
              <a:rPr lang="en-US" altLang="en-US" sz="2600" dirty="0" smtClean="0">
                <a:solidFill>
                  <a:schemeClr val="accent2">
                    <a:lumMod val="50000"/>
                  </a:schemeClr>
                </a:solidFill>
              </a:rPr>
              <a:t>Calculating Elasticity at a Point</a:t>
            </a:r>
            <a:endParaRPr sz="2600" dirty="0">
              <a:solidFill>
                <a:schemeClr val="accent2">
                  <a:lumMod val="50000"/>
                </a:schemeClr>
              </a:solidFill>
            </a:endParaRPr>
          </a:p>
        </p:txBody>
      </p:sp>
      <p:sp>
        <p:nvSpPr>
          <p:cNvPr id="125" name="Google Shape;125;p17"/>
          <p:cNvSpPr txBox="1">
            <a:spLocks noGrp="1"/>
          </p:cNvSpPr>
          <p:nvPr>
            <p:ph type="body" idx="1"/>
          </p:nvPr>
        </p:nvSpPr>
        <p:spPr>
          <a:xfrm>
            <a:off x="893699" y="953519"/>
            <a:ext cx="7251563" cy="3743414"/>
          </a:xfrm>
          <a:prstGeom prst="rect">
            <a:avLst/>
          </a:prstGeom>
        </p:spPr>
        <p:txBody>
          <a:bodyPr spcFirstLastPara="1" wrap="square" lIns="91425" tIns="91425" rIns="91425" bIns="91425" anchor="t" anchorCtr="0">
            <a:noAutofit/>
          </a:bodyPr>
          <a:lstStyle/>
          <a:p>
            <a:pPr marL="344488" lvl="1" indent="-342900">
              <a:spcBef>
                <a:spcPts val="600"/>
              </a:spcBef>
              <a:buClr>
                <a:schemeClr val="accent6"/>
              </a:buClr>
              <a:buSzPts val="1800"/>
              <a:buFont typeface="Lato"/>
              <a:buChar char="▷"/>
              <a:defRPr/>
            </a:pPr>
            <a:r>
              <a:rPr lang="en-US" altLang="en-US" sz="2200" dirty="0" smtClean="0">
                <a:solidFill>
                  <a:schemeClr val="tx1"/>
                </a:solidFill>
              </a:rPr>
              <a:t>If </a:t>
            </a:r>
            <a:r>
              <a:rPr lang="en-US" altLang="en-US" sz="2200" dirty="0">
                <a:solidFill>
                  <a:schemeClr val="tx1"/>
                </a:solidFill>
              </a:rPr>
              <a:t>we have the demand function, we can calculate elasticity at a given point.</a:t>
            </a:r>
          </a:p>
          <a:p>
            <a:endParaRPr lang="en-US" altLang="en-US" sz="1800" dirty="0">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sz="1500" dirty="0">
              <a:latin typeface="Arial" panose="020B0604020202020204" pitchFamily="34" charset="0"/>
              <a:cs typeface="Arial" panose="020B0604020202020204" pitchFamily="34" charset="0"/>
            </a:endParaRPr>
          </a:p>
          <a:p>
            <a:pPr marL="344488" lvl="1" indent="-342900">
              <a:spcBef>
                <a:spcPts val="600"/>
              </a:spcBef>
              <a:buClr>
                <a:schemeClr val="accent6"/>
              </a:buClr>
              <a:buSzPts val="1800"/>
              <a:buFont typeface="Lato"/>
              <a:buChar char="▷"/>
              <a:defRPr/>
            </a:pPr>
            <a:r>
              <a:rPr lang="en-US" altLang="en-US" sz="2200" dirty="0">
                <a:solidFill>
                  <a:schemeClr val="tx1"/>
                </a:solidFill>
                <a:sym typeface="Symbol" panose="05050102010706020507" pitchFamily="18" charset="2"/>
              </a:rPr>
              <a:t>Q/P = - .2</a:t>
            </a:r>
          </a:p>
          <a:p>
            <a:pPr marL="801688" lvl="2" indent="-342900">
              <a:spcBef>
                <a:spcPts val="600"/>
              </a:spcBef>
              <a:buClr>
                <a:schemeClr val="accent6"/>
              </a:buClr>
              <a:buSzPts val="1800"/>
              <a:buFont typeface="Lato"/>
              <a:buChar char="▷"/>
              <a:defRPr/>
            </a:pPr>
            <a:r>
              <a:rPr lang="en-US" altLang="en-US" sz="2000" dirty="0">
                <a:solidFill>
                  <a:schemeClr val="tx1"/>
                </a:solidFill>
                <a:sym typeface="Symbol" panose="05050102010706020507" pitchFamily="18" charset="2"/>
              </a:rPr>
              <a:t>But that’s not </a:t>
            </a:r>
            <a:r>
              <a:rPr lang="en-US" altLang="en-US" sz="2000" dirty="0" smtClean="0">
                <a:solidFill>
                  <a:schemeClr val="tx1"/>
                </a:solidFill>
                <a:sym typeface="Symbol" panose="05050102010706020507" pitchFamily="18" charset="2"/>
              </a:rPr>
              <a:t>elasticity.</a:t>
            </a:r>
          </a:p>
          <a:p>
            <a:pPr marL="801688" lvl="2" indent="-342900">
              <a:spcBef>
                <a:spcPts val="600"/>
              </a:spcBef>
              <a:buClr>
                <a:schemeClr val="accent6"/>
              </a:buClr>
              <a:buSzPts val="1800"/>
              <a:buFont typeface="Lato"/>
              <a:buChar char="▷"/>
              <a:defRPr/>
            </a:pPr>
            <a:r>
              <a:rPr lang="en-US" altLang="en-US" sz="2000" dirty="0">
                <a:solidFill>
                  <a:schemeClr val="tx1"/>
                </a:solidFill>
                <a:sym typeface="Symbol" panose="05050102010706020507" pitchFamily="18" charset="2"/>
              </a:rPr>
              <a:t>We need to have P and Q, as well.</a:t>
            </a:r>
          </a:p>
          <a:p>
            <a:pPr marL="344488" lvl="1" indent="-342900">
              <a:spcBef>
                <a:spcPts val="600"/>
              </a:spcBef>
              <a:buClr>
                <a:schemeClr val="accent6"/>
              </a:buClr>
              <a:buSzPts val="1800"/>
              <a:buFont typeface="Lato"/>
              <a:buChar char="▷"/>
              <a:defRPr/>
            </a:pPr>
            <a:r>
              <a:rPr lang="en-US" altLang="en-US" sz="2200" dirty="0">
                <a:solidFill>
                  <a:schemeClr val="tx1"/>
                </a:solidFill>
                <a:sym typeface="Symbol" panose="05050102010706020507" pitchFamily="18" charset="2"/>
              </a:rPr>
              <a:t>Suppose that P=85, I = 300, and PY = 50 then Q = 48</a:t>
            </a:r>
          </a:p>
          <a:p>
            <a:pPr marL="344488" lvl="1" indent="-342900">
              <a:spcBef>
                <a:spcPts val="600"/>
              </a:spcBef>
              <a:buClr>
                <a:schemeClr val="accent6"/>
              </a:buClr>
              <a:buSzPts val="1800"/>
              <a:buFont typeface="Lato"/>
              <a:buChar char="▷"/>
              <a:defRPr/>
            </a:pPr>
            <a:r>
              <a:rPr lang="en-US" altLang="en-US" sz="2200" dirty="0">
                <a:solidFill>
                  <a:schemeClr val="tx1"/>
                </a:solidFill>
                <a:sym typeface="Symbol" panose="05050102010706020507" pitchFamily="18" charset="2"/>
              </a:rPr>
              <a:t>So, elasticity, at that point, was </a:t>
            </a:r>
          </a:p>
          <a:p>
            <a:pPr marL="344488" lvl="1" indent="-342900">
              <a:spcBef>
                <a:spcPts val="600"/>
              </a:spcBef>
              <a:buClr>
                <a:schemeClr val="accent6"/>
              </a:buClr>
              <a:buSzPts val="1800"/>
              <a:buFont typeface="Lato"/>
              <a:buChar char="▷"/>
              <a:defRPr/>
            </a:pPr>
            <a:r>
              <a:rPr lang="en-US" altLang="en-US" sz="2200" dirty="0">
                <a:solidFill>
                  <a:schemeClr val="tx1"/>
                </a:solidFill>
                <a:sym typeface="Symbol" panose="05050102010706020507" pitchFamily="18" charset="2"/>
              </a:rPr>
              <a:t>	Ep= (-.2) (85/48) = -.35</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aphicFrame>
        <p:nvGraphicFramePr>
          <p:cNvPr id="5" name="Object 2"/>
          <p:cNvGraphicFramePr>
            <a:graphicFrameLocks noChangeAspect="1"/>
          </p:cNvGraphicFramePr>
          <p:nvPr/>
        </p:nvGraphicFramePr>
        <p:xfrm>
          <a:off x="2472929" y="1928812"/>
          <a:ext cx="3430190" cy="509588"/>
        </p:xfrm>
        <a:graphic>
          <a:graphicData uri="http://schemas.openxmlformats.org/presentationml/2006/ole">
            <mc:AlternateContent xmlns:mc="http://schemas.openxmlformats.org/markup-compatibility/2006">
              <mc:Choice xmlns:v="urn:schemas-microsoft-com:vml" Requires="v">
                <p:oleObj spid="_x0000_s24596" name="Equation" r:id="rId4" imgW="1612900" imgH="241300" progId="Equation.3">
                  <p:embed/>
                </p:oleObj>
              </mc:Choice>
              <mc:Fallback>
                <p:oleObj name="Equation" r:id="rId4" imgW="1612900" imgH="241300" progId="Equation.3">
                  <p:embed/>
                  <p:pic>
                    <p:nvPicPr>
                      <p:cNvPr id="3174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929" y="1928812"/>
                        <a:ext cx="343019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6058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699" y="358388"/>
            <a:ext cx="7383641" cy="644029"/>
          </a:xfrm>
          <a:prstGeom prst="rect">
            <a:avLst/>
          </a:prstGeom>
        </p:spPr>
        <p:txBody>
          <a:bodyPr spcFirstLastPara="1" wrap="square" lIns="91425" tIns="91425" rIns="91425" bIns="91425" anchor="b" anchorCtr="0">
            <a:noAutofit/>
          </a:bodyPr>
          <a:lstStyle/>
          <a:p>
            <a:pPr lvl="0"/>
            <a:r>
              <a:rPr lang="en-US" altLang="en-US" sz="2600" dirty="0" smtClean="0">
                <a:solidFill>
                  <a:schemeClr val="accent2">
                    <a:lumMod val="50000"/>
                  </a:schemeClr>
                </a:solidFill>
              </a:rPr>
              <a:t>Calculating Elasticity using Midpoint Formula</a:t>
            </a:r>
            <a:endParaRPr sz="2600" dirty="0">
              <a:solidFill>
                <a:schemeClr val="accent2">
                  <a:lumMod val="50000"/>
                </a:schemeClr>
              </a:solidFill>
            </a:endParaRPr>
          </a:p>
        </p:txBody>
      </p:sp>
      <p:sp>
        <p:nvSpPr>
          <p:cNvPr id="125" name="Google Shape;125;p17"/>
          <p:cNvSpPr txBox="1">
            <a:spLocks noGrp="1"/>
          </p:cNvSpPr>
          <p:nvPr>
            <p:ph type="body" idx="1"/>
          </p:nvPr>
        </p:nvSpPr>
        <p:spPr>
          <a:xfrm>
            <a:off x="893699" y="953519"/>
            <a:ext cx="7251563" cy="3743414"/>
          </a:xfrm>
          <a:prstGeom prst="rect">
            <a:avLst/>
          </a:prstGeom>
        </p:spPr>
        <p:txBody>
          <a:bodyPr spcFirstLastPara="1" wrap="square" lIns="91425" tIns="91425" rIns="91425" bIns="91425" anchor="t" anchorCtr="0">
            <a:noAutofit/>
          </a:bodyPr>
          <a:lstStyle/>
          <a:p>
            <a:pPr marL="344488" lvl="1" indent="-342900">
              <a:spcBef>
                <a:spcPts val="600"/>
              </a:spcBef>
              <a:buClr>
                <a:schemeClr val="accent6"/>
              </a:buClr>
              <a:buSzPts val="1800"/>
              <a:buFont typeface="Lato"/>
              <a:buChar char="▷"/>
              <a:defRPr/>
            </a:pPr>
            <a:r>
              <a:rPr lang="en-US" altLang="en-US" sz="2200" dirty="0" smtClean="0">
                <a:solidFill>
                  <a:schemeClr val="tx1"/>
                </a:solidFill>
              </a:rPr>
              <a:t>If </a:t>
            </a:r>
            <a:r>
              <a:rPr lang="en-US" altLang="en-US" sz="2200" dirty="0">
                <a:solidFill>
                  <a:schemeClr val="tx1"/>
                </a:solidFill>
              </a:rPr>
              <a:t>we have </a:t>
            </a:r>
            <a:r>
              <a:rPr lang="en-US" altLang="en-US" sz="2200" dirty="0" smtClean="0">
                <a:solidFill>
                  <a:schemeClr val="tx1"/>
                </a:solidFill>
              </a:rPr>
              <a:t>only two observations from a demand schedule, then we must calculate elasticity over that range.</a:t>
            </a:r>
            <a:endParaRPr lang="en-US" altLang="en-US" sz="1500" dirty="0">
              <a:latin typeface="Arial" panose="020B0604020202020204" pitchFamily="34" charset="0"/>
              <a:cs typeface="Arial" panose="020B0604020202020204" pitchFamily="34" charset="0"/>
            </a:endParaRPr>
          </a:p>
          <a:p>
            <a:pPr marL="344488" lvl="1" indent="-342900">
              <a:spcBef>
                <a:spcPts val="600"/>
              </a:spcBef>
              <a:buClr>
                <a:schemeClr val="accent6"/>
              </a:buClr>
              <a:buSzPts val="1800"/>
              <a:buFont typeface="Lato"/>
              <a:buChar char="▷"/>
              <a:defRPr/>
            </a:pPr>
            <a:r>
              <a:rPr lang="en-US" altLang="en-US" sz="2200" dirty="0" smtClean="0">
                <a:solidFill>
                  <a:schemeClr val="tx1"/>
                </a:solidFill>
                <a:sym typeface="Symbol" panose="05050102010706020507" pitchFamily="18" charset="2"/>
              </a:rPr>
              <a:t>Percentage change will be different if you move from a point A on the demand curve to point B, or from point B to A.</a:t>
            </a:r>
            <a:endParaRPr lang="en-US" altLang="en-US" sz="2200" dirty="0">
              <a:solidFill>
                <a:schemeClr val="tx1"/>
              </a:solidFill>
              <a:sym typeface="Symbol" panose="05050102010706020507" pitchFamily="18" charset="2"/>
            </a:endParaRPr>
          </a:p>
          <a:p>
            <a:pPr marL="344488" lvl="1" indent="-342900">
              <a:spcBef>
                <a:spcPts val="600"/>
              </a:spcBef>
              <a:buClr>
                <a:schemeClr val="accent6"/>
              </a:buClr>
              <a:buSzPts val="1800"/>
              <a:buFont typeface="Lato"/>
              <a:buChar char="▷"/>
              <a:defRPr/>
            </a:pPr>
            <a:r>
              <a:rPr lang="en-US" altLang="en-US" sz="2200" dirty="0" smtClean="0">
                <a:solidFill>
                  <a:schemeClr val="tx1"/>
                </a:solidFill>
                <a:sym typeface="Symbol" panose="05050102010706020507" pitchFamily="18" charset="2"/>
              </a:rPr>
              <a:t>To avoid that problem, we use the midpoint formula for percentage changes.</a:t>
            </a:r>
          </a:p>
          <a:p>
            <a:pPr marL="458788" lvl="2" indent="0">
              <a:spcBef>
                <a:spcPts val="600"/>
              </a:spcBef>
              <a:buClr>
                <a:schemeClr val="accent6"/>
              </a:buClr>
              <a:buSzPts val="1800"/>
              <a:buNone/>
              <a:defRPr/>
            </a:pPr>
            <a:r>
              <a:rPr lang="en-US" altLang="en-US" sz="2200" dirty="0" smtClean="0">
                <a:solidFill>
                  <a:schemeClr val="tx1"/>
                </a:solidFill>
                <a:sym typeface="Symbol" panose="05050102010706020507" pitchFamily="18" charset="2"/>
              </a:rPr>
              <a:t>	</a:t>
            </a:r>
            <a:r>
              <a:rPr lang="en-US" altLang="en-US" sz="2200" i="1" dirty="0" smtClean="0">
                <a:solidFill>
                  <a:schemeClr val="tx1"/>
                </a:solidFill>
                <a:sym typeface="Symbol" panose="05050102010706020507" pitchFamily="18" charset="2"/>
              </a:rPr>
              <a:t>percentage change = (A-B) / [(A+B)/2]</a:t>
            </a:r>
            <a:endParaRPr lang="en-US" altLang="en-US" sz="2200" i="1" dirty="0">
              <a:solidFill>
                <a:schemeClr val="tx1"/>
              </a:solidFill>
              <a:sym typeface="Symbol" panose="05050102010706020507" pitchFamily="18" charset="2"/>
            </a:endParaRP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471166211"/>
      </p:ext>
    </p:extLst>
  </p:cSld>
  <p:clrMapOvr>
    <a:masterClrMapping/>
  </p:clrMapOvr>
  <p:timing>
    <p:tnLst>
      <p:par>
        <p:cTn id="1" dur="indefinite" restart="never" nodeType="tmRoot"/>
      </p:par>
    </p:tnLst>
  </p:timing>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29289</TotalTime>
  <Words>1522</Words>
  <Application>Microsoft Office PowerPoint</Application>
  <PresentationFormat>On-screen Show (16:9)</PresentationFormat>
  <Paragraphs>168</Paragraphs>
  <Slides>25</Slides>
  <Notes>22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6" baseType="lpstr">
      <vt:lpstr>ＭＳ Ｐゴシック</vt:lpstr>
      <vt:lpstr>Raleway</vt:lpstr>
      <vt:lpstr>ＭＳ Ｐゴシック</vt:lpstr>
      <vt:lpstr>Verdana</vt:lpstr>
      <vt:lpstr>Arial</vt:lpstr>
      <vt:lpstr>Symbol</vt:lpstr>
      <vt:lpstr>Wingdings</vt:lpstr>
      <vt:lpstr>Lato</vt:lpstr>
      <vt:lpstr>Times New Roman</vt:lpstr>
      <vt:lpstr>Antonio template</vt:lpstr>
      <vt:lpstr>Equation</vt:lpstr>
      <vt:lpstr>PowerPoint Presentation</vt:lpstr>
      <vt:lpstr>PowerPoint Presentation</vt:lpstr>
      <vt:lpstr>Chapter 6: Outline</vt:lpstr>
      <vt:lpstr>Price Elasticity of Demand</vt:lpstr>
      <vt:lpstr>Estimated real-world price elasticities of demand</vt:lpstr>
      <vt:lpstr>Elastic and Inelastic Demand</vt:lpstr>
      <vt:lpstr>Price Elasticity of Demand</vt:lpstr>
      <vt:lpstr>Calculating Elasticity at a Point</vt:lpstr>
      <vt:lpstr>Calculating Elasticity using Midpoint Formula</vt:lpstr>
      <vt:lpstr>Calculating Elasticity using Midpoint Formula</vt:lpstr>
      <vt:lpstr>Price Elasticity and Total Revenue</vt:lpstr>
      <vt:lpstr>PowerPoint Presentation</vt:lpstr>
      <vt:lpstr>Estimating Price Elasticity of Demand</vt:lpstr>
      <vt:lpstr>What determines price elasticity of demand?</vt:lpstr>
      <vt:lpstr>EXAMPLE 1: Breakfast cereal  vs.  Sunscreen</vt:lpstr>
      <vt:lpstr>EXAMPLE 2: “Jeans”  vs.  “Clothing”</vt:lpstr>
      <vt:lpstr>EXAMPLE 3: Insulin vs. Caribbean Cruises</vt:lpstr>
      <vt:lpstr>EXAMPLE 4:    Gasoline (Short Run vs. Long Run)</vt:lpstr>
      <vt:lpstr>Active Learning Price Elasticity of Demand</vt:lpstr>
      <vt:lpstr>Other Elasticities</vt:lpstr>
      <vt:lpstr>Determinants of Income Elasticity</vt:lpstr>
      <vt:lpstr>Other Elasticities</vt:lpstr>
      <vt:lpstr>Other Elasticities</vt:lpstr>
      <vt:lpstr>Determinants of Supply Elasticity</vt:lpstr>
      <vt:lpstr>Active Learning Price Elasticity of Supply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The Financial Planning Process</dc:title>
  <dc:creator>Akbulut, Rahsan</dc:creator>
  <cp:lastModifiedBy>Akbulut, Rahsan</cp:lastModifiedBy>
  <cp:revision>106</cp:revision>
  <cp:lastPrinted>2020-11-12T21:12:24Z</cp:lastPrinted>
  <dcterms:modified xsi:type="dcterms:W3CDTF">2020-11-13T00:32:44Z</dcterms:modified>
</cp:coreProperties>
</file>